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78" r:id="rId3"/>
    <p:sldId id="258" r:id="rId4"/>
    <p:sldId id="259" r:id="rId5"/>
    <p:sldId id="260" r:id="rId6"/>
    <p:sldId id="261" r:id="rId7"/>
    <p:sldId id="272" r:id="rId8"/>
    <p:sldId id="287" r:id="rId9"/>
    <p:sldId id="262" r:id="rId10"/>
    <p:sldId id="263" r:id="rId11"/>
    <p:sldId id="264" r:id="rId12"/>
    <p:sldId id="271" r:id="rId13"/>
    <p:sldId id="285" r:id="rId14"/>
    <p:sldId id="270" r:id="rId15"/>
    <p:sldId id="268" r:id="rId16"/>
    <p:sldId id="265" r:id="rId17"/>
    <p:sldId id="273" r:id="rId18"/>
    <p:sldId id="274" r:id="rId19"/>
    <p:sldId id="275" r:id="rId20"/>
    <p:sldId id="282" r:id="rId21"/>
    <p:sldId id="281" r:id="rId22"/>
    <p:sldId id="283" r:id="rId23"/>
    <p:sldId id="284" r:id="rId24"/>
    <p:sldId id="279" r:id="rId25"/>
    <p:sldId id="280" r:id="rId26"/>
    <p:sldId id="266" r:id="rId27"/>
    <p:sldId id="269" r:id="rId28"/>
    <p:sldId id="277" r:id="rId29"/>
    <p:sldId id="276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524"/>
    <a:srgbClr val="EEEEEE"/>
    <a:srgbClr val="EFEFEF"/>
    <a:srgbClr val="F2F2F2"/>
    <a:srgbClr val="8A8A8A"/>
    <a:srgbClr val="FFF9EE"/>
    <a:srgbClr val="F5F5F5"/>
    <a:srgbClr val="F6F6F6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85" autoAdjust="0"/>
    <p:restoredTop sz="79181" autoAdjust="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28315-2DBB-467E-9B3E-C1532A7468FD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43804-355C-4DAB-A47D-54FC43EE5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he-IL" dirty="0"/>
              <a:t> אם כל התחנות במשחק שלכם הן תחנות ברקוד הפעלת </a:t>
            </a:r>
            <a:r>
              <a:rPr lang="en-US" dirty="0"/>
              <a:t>GPS</a:t>
            </a:r>
            <a:r>
              <a:rPr lang="he-IL" dirty="0"/>
              <a:t> לא תהיה נחוצה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43804-355C-4DAB-A47D-54FC43EE54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1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3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אם </a:t>
            </a:r>
            <a:r>
              <a:rPr lang="he-IL" b="1" dirty="0"/>
              <a:t>כל</a:t>
            </a:r>
            <a:r>
              <a:rPr lang="he-IL" baseline="0" dirty="0"/>
              <a:t> התחנות במשחק שלכם הן מסוג אחד – </a:t>
            </a:r>
            <a:r>
              <a:rPr lang="he-IL" b="1" baseline="0" dirty="0"/>
              <a:t>הסירו שקף זה.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אם </a:t>
            </a:r>
            <a:r>
              <a:rPr lang="he-IL" b="1" dirty="0"/>
              <a:t>כל</a:t>
            </a:r>
            <a:r>
              <a:rPr lang="he-IL" baseline="0" dirty="0"/>
              <a:t> התחנות במשחק שלכם הן </a:t>
            </a:r>
            <a:r>
              <a:rPr lang="he-IL" b="1" baseline="0" dirty="0"/>
              <a:t>תחנות "ברקוד"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אם </a:t>
            </a:r>
            <a:r>
              <a:rPr lang="he-IL" b="1" dirty="0"/>
              <a:t>כל</a:t>
            </a:r>
            <a:r>
              <a:rPr lang="he-IL" baseline="0" dirty="0"/>
              <a:t> התחנות במשחק שלכם הן </a:t>
            </a:r>
            <a:r>
              <a:rPr lang="he-IL" b="1" baseline="0" dirty="0"/>
              <a:t>תחנות </a:t>
            </a:r>
            <a:r>
              <a:rPr lang="en-US" b="1" baseline="0" dirty="0"/>
              <a:t>GPS</a:t>
            </a:r>
            <a:r>
              <a:rPr lang="he-IL" b="1" baseline="0" dirty="0"/>
              <a:t>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3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/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832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אין </a:t>
            </a:r>
            <a:r>
              <a:rPr lang="he-IL" b="0" dirty="0"/>
              <a:t>במשחק שלכם אף משימה מסוג</a:t>
            </a:r>
            <a:r>
              <a:rPr lang="he-IL" b="0" baseline="0" dirty="0"/>
              <a:t> זה 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832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מלאו בשקף את פרטי המשחק שלכם: שם המשחק והקוד שלו.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עדכנו</a:t>
            </a:r>
            <a:r>
              <a:rPr lang="he-IL" baseline="0" dirty="0"/>
              <a:t> לפי מה שרלבנטי למשחק שלכם ... או הסירו </a:t>
            </a:r>
            <a:r>
              <a:rPr lang="he-IL" baseline="0"/>
              <a:t>את השקף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השאירו</a:t>
            </a:r>
            <a:r>
              <a:rPr lang="he-IL" baseline="0" dirty="0"/>
              <a:t> שקף זה רק אם אתם חושבים שהטלפונים של חלק מהמשתמשים </a:t>
            </a:r>
            <a:r>
              <a:rPr lang="he-IL" b="1" baseline="0" dirty="0"/>
              <a:t>אינם</a:t>
            </a:r>
            <a:r>
              <a:rPr lang="he-IL" baseline="0" dirty="0"/>
              <a:t> מוגדרים לעברית.</a:t>
            </a:r>
          </a:p>
          <a:p>
            <a:pPr algn="r" rtl="1"/>
            <a:r>
              <a:rPr lang="he-IL" baseline="0" dirty="0"/>
              <a:t>אם הקהל שלכם הוא תלמידי בית ספר סביר שהשקף מיותר.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הסבירו לשחקנים</a:t>
            </a:r>
            <a:r>
              <a:rPr lang="he-IL" baseline="0" dirty="0"/>
              <a:t> שלא כדאי להם להיכנס למשחק עכשיו כי הזמן יתחיל להיספר מרגע הכניסה.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לבעלי הרשאה מורחב/עסקי.  אם השתמשתם באופציה להוספת הנחיות להגדרת שם הקבוצה –</a:t>
            </a:r>
            <a:r>
              <a:rPr lang="he-IL" baseline="0" dirty="0"/>
              <a:t> ההנחיות תופענה באפליקציה. זה הזמן להזכיר אותן גם בעל פה.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</a:t>
            </a:r>
            <a:r>
              <a:rPr lang="he-IL" b="1" dirty="0"/>
              <a:t>יש </a:t>
            </a:r>
            <a:r>
              <a:rPr lang="he-IL" b="0" dirty="0"/>
              <a:t>במשחק שלכם משימות הכוללות העלאת תמונה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8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לבעלי הרשאה מורחב/עסקי.  אם השתמשתם באופציה להוספת הנחיות להגדרת שם הקבוצה –</a:t>
            </a:r>
            <a:r>
              <a:rPr lang="he-IL" baseline="0" dirty="0"/>
              <a:t> ההנחיות תופענה באפליקציה. זה הזמן להזכיר אותן גם בעל פה.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אם </a:t>
            </a:r>
            <a:r>
              <a:rPr lang="he-IL" b="1"/>
              <a:t>אין </a:t>
            </a:r>
            <a:r>
              <a:rPr lang="he-IL" b="0" dirty="0"/>
              <a:t>במשחק שלכם משימות הכוללות העלאת תמונה</a:t>
            </a:r>
            <a:r>
              <a:rPr lang="he-IL" baseline="0" dirty="0"/>
              <a:t>– </a:t>
            </a:r>
            <a:r>
              <a:rPr lang="he-IL" b="1" baseline="0" dirty="0"/>
              <a:t>הסירו שקף זה.</a:t>
            </a:r>
            <a:endParaRPr lang="en-GB" b="1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מומלץ להתאים את הטקסט בשקף</a:t>
            </a:r>
            <a:r>
              <a:rPr lang="he-IL" baseline="0" dirty="0"/>
              <a:t> </a:t>
            </a:r>
            <a:r>
              <a:rPr lang="he-IL" b="1" dirty="0"/>
              <a:t>לסוגי הרמזים </a:t>
            </a:r>
            <a:r>
              <a:rPr lang="he-IL" dirty="0"/>
              <a:t>שאכן </a:t>
            </a:r>
            <a:r>
              <a:rPr lang="he-IL" b="1" dirty="0"/>
              <a:t>קיימים</a:t>
            </a:r>
            <a:r>
              <a:rPr lang="he-IL" dirty="0"/>
              <a:t> </a:t>
            </a:r>
            <a:r>
              <a:rPr lang="he-IL" b="1" dirty="0"/>
              <a:t>במשחק שלכם </a:t>
            </a:r>
            <a:r>
              <a:rPr lang="he-IL" dirty="0"/>
              <a:t>ולמחוק את המיותרים.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7523-BAFD-4BAF-AE2E-7E717D3BFA8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8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10" name="Rectangle 9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70A0AC4-65CB-4B6C-A7E1-148DC78C7450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B08CFA1-BD3B-4204-AB4E-E13DBF56BC6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8" name="Rectangle 7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70A0AC4-65CB-4B6C-A7E1-148DC78C7450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B08CFA1-BD3B-4204-AB4E-E13DBF56BC6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8" name="Rectangle 7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מחבר ישר 5"/>
          <p:cNvCxnSpPr/>
          <p:nvPr userDrawn="1"/>
        </p:nvCxnSpPr>
        <p:spPr>
          <a:xfrm>
            <a:off x="0" y="6629400"/>
            <a:ext cx="9144000" cy="0"/>
          </a:xfrm>
          <a:prstGeom prst="line">
            <a:avLst/>
          </a:prstGeom>
          <a:ln>
            <a:solidFill>
              <a:srgbClr val="50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232187" y="6602506"/>
            <a:ext cx="108074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/>
              <a:t>פברואר</a:t>
            </a:r>
            <a:r>
              <a:rPr lang="he-IL" sz="1200" b="1"/>
              <a:t>,</a:t>
            </a:r>
            <a:r>
              <a:rPr lang="he-IL" sz="1200" b="1" baseline="0"/>
              <a:t> 2020</a:t>
            </a:r>
            <a:endParaRPr lang="he-IL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70A0AC4-65CB-4B6C-A7E1-148DC78C7450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B08CFA1-BD3B-4204-AB4E-E13DBF56BC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9" name="Rectangle 8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13" name="Rectangle 12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7" name="Rectangle 6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70A0AC4-65CB-4B6C-A7E1-148DC78C7450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B08CFA1-BD3B-4204-AB4E-E13DBF56BC6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6" name="Rectangle 5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70A0AC4-65CB-4B6C-A7E1-148DC78C7450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B08CFA1-BD3B-4204-AB4E-E13DBF56BC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11" name="Rectangle 10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70A0AC4-65CB-4B6C-A7E1-148DC78C7450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B08CFA1-BD3B-4204-AB4E-E13DBF56BC6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9" name="Rectangle 8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0" y="-26894"/>
            <a:ext cx="9144000" cy="786384"/>
            <a:chOff x="0" y="0"/>
            <a:chExt cx="9144000" cy="786384"/>
          </a:xfrm>
        </p:grpSpPr>
        <p:sp>
          <p:nvSpPr>
            <p:cNvPr id="10" name="Rectangle 9"/>
            <p:cNvSpPr/>
            <p:nvPr/>
          </p:nvSpPr>
          <p:spPr>
            <a:xfrm>
              <a:off x="0" y="220786"/>
              <a:ext cx="9144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85800"/>
              <a:ext cx="9144000" cy="1005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67400" y="0"/>
              <a:ext cx="3276600" cy="6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9" name="מחבר ישר 8"/>
          <p:cNvCxnSpPr/>
          <p:nvPr userDrawn="1"/>
        </p:nvCxnSpPr>
        <p:spPr>
          <a:xfrm>
            <a:off x="0" y="6629400"/>
            <a:ext cx="9144000" cy="0"/>
          </a:xfrm>
          <a:prstGeom prst="line">
            <a:avLst/>
          </a:prstGeom>
          <a:ln>
            <a:solidFill>
              <a:srgbClr val="50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232187" y="6629400"/>
            <a:ext cx="113685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/>
              <a:t>אוקטובר,</a:t>
            </a:r>
            <a:r>
              <a:rPr lang="he-IL" sz="1200" b="1" baseline="0" dirty="0"/>
              <a:t> 2017</a:t>
            </a:r>
            <a:endParaRPr lang="he-IL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it.ac.il/web/units.asp?cat=48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>
            <a:off x="977237" y="1143000"/>
            <a:ext cx="7160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e-IL" sz="3600" b="1" dirty="0"/>
              <a:t>מצגת זו מיועדת למנהל המשחק</a:t>
            </a:r>
          </a:p>
          <a:p>
            <a:pPr algn="ctr" rtl="1">
              <a:buNone/>
            </a:pPr>
            <a:r>
              <a:rPr lang="he-IL" sz="3600" b="1" dirty="0"/>
              <a:t>והיא מכילה הנחיות להתקנת היישום ולהזנקת השחקנים למשחק.</a:t>
            </a:r>
          </a:p>
        </p:txBody>
      </p:sp>
      <p:sp>
        <p:nvSpPr>
          <p:cNvPr id="9" name="Rectangle 2"/>
          <p:cNvSpPr/>
          <p:nvPr/>
        </p:nvSpPr>
        <p:spPr>
          <a:xfrm>
            <a:off x="181781" y="3352800"/>
            <a:ext cx="8733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he-IL" sz="2800" b="1" dirty="0"/>
              <a:t>אתם רשאים לערוך בה שינויים ולהתאימה למשחק שלכם. </a:t>
            </a:r>
          </a:p>
          <a:p>
            <a:pPr algn="r" rtl="1">
              <a:lnSpc>
                <a:spcPct val="150000"/>
              </a:lnSpc>
              <a:buNone/>
            </a:pPr>
            <a:r>
              <a:rPr lang="he-IL" sz="2800" b="1" dirty="0"/>
              <a:t>כדי לא לבלבל את השחקנים שלכם, חשוב ש</a:t>
            </a:r>
            <a:r>
              <a:rPr lang="he-IL" sz="2800" b="1" dirty="0">
                <a:solidFill>
                  <a:srgbClr val="FF0000"/>
                </a:solidFill>
              </a:rPr>
              <a:t>תמחקו</a:t>
            </a:r>
            <a:r>
              <a:rPr lang="he-IL" sz="2800" b="1" dirty="0">
                <a:solidFill>
                  <a:srgbClr val="0070C0"/>
                </a:solidFill>
              </a:rPr>
              <a:t> </a:t>
            </a:r>
            <a:r>
              <a:rPr lang="he-IL" sz="2800" b="1" dirty="0"/>
              <a:t>מהמצגת את </a:t>
            </a:r>
            <a:r>
              <a:rPr lang="he-IL" sz="2800" b="1" dirty="0">
                <a:solidFill>
                  <a:srgbClr val="0070C0"/>
                </a:solidFill>
              </a:rPr>
              <a:t>כל מה שלא רלבנטי כיוון שאינו קיים במשחק שלכם</a:t>
            </a:r>
            <a:r>
              <a:rPr lang="he-IL" sz="2800" b="1" dirty="0"/>
              <a:t>.  </a:t>
            </a:r>
          </a:p>
          <a:p>
            <a:pPr algn="r" rtl="1">
              <a:lnSpc>
                <a:spcPct val="150000"/>
              </a:lnSpc>
              <a:buNone/>
            </a:pPr>
            <a:r>
              <a:rPr lang="he-IL" sz="2800" b="1" dirty="0"/>
              <a:t>המלצות תמצאו בהערות מתחת לשקפים.</a:t>
            </a:r>
          </a:p>
        </p:txBody>
      </p:sp>
    </p:spTree>
    <p:extLst>
      <p:ext uri="{BB962C8B-B14F-4D97-AF65-F5344CB8AC3E}">
        <p14:creationId xmlns:p14="http://schemas.microsoft.com/office/powerpoint/2010/main" val="394923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פתיח למשחק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1447799"/>
            <a:ext cx="5486400" cy="2340675"/>
          </a:xfrm>
        </p:spPr>
        <p:txBody>
          <a:bodyPr>
            <a:noAutofit/>
          </a:bodyPr>
          <a:lstStyle/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b="1" dirty="0"/>
              <a:t>לאחר הודעת פתיחה (או סרטון)</a:t>
            </a:r>
          </a:p>
          <a:p>
            <a:pPr>
              <a:buNone/>
            </a:pPr>
            <a:r>
              <a:rPr lang="he-IL" b="1" dirty="0"/>
              <a:t>תוכלו להתחיל לשחק. </a:t>
            </a:r>
            <a:endParaRPr lang="en-US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sp>
          <p:nvSpPr>
            <p:cNvPr id="6" name="Rectangle 5"/>
            <p:cNvSpPr/>
            <p:nvPr/>
          </p:nvSpPr>
          <p:spPr>
            <a:xfrm>
              <a:off x="597877" y="2046767"/>
              <a:ext cx="2362200" cy="3483417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44" y="2039679"/>
              <a:ext cx="2311200" cy="2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94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צפייה ברמזים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0" y="1676400"/>
            <a:ext cx="5257800" cy="2895600"/>
          </a:xfrm>
        </p:spPr>
        <p:txBody>
          <a:bodyPr>
            <a:noAutofit/>
          </a:bodyPr>
          <a:lstStyle/>
          <a:p>
            <a:pPr>
              <a:buNone/>
            </a:pPr>
            <a:endParaRPr lang="he-IL" b="1" dirty="0"/>
          </a:p>
          <a:p>
            <a:pPr marL="4763" indent="-4763">
              <a:buNone/>
            </a:pPr>
            <a:r>
              <a:rPr lang="he-IL" b="1" dirty="0"/>
              <a:t>הרמזים המכוונים לתחנה יוצגו כטקסט, כתמונה, כסרטון או כקישור לאתר אינטרנט שייפתח מחוץ לאפליקציה.</a:t>
            </a:r>
          </a:p>
          <a:p>
            <a:pPr>
              <a:buNone/>
            </a:pPr>
            <a:endParaRPr lang="he-IL" dirty="0"/>
          </a:p>
          <a:p>
            <a:pPr marL="4763" indent="-4763">
              <a:buNone/>
            </a:pPr>
            <a:r>
              <a:rPr lang="he-IL" dirty="0"/>
              <a:t>בדרך כלל יופיע רק רמז אחד.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en-US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sp>
          <p:nvSpPr>
            <p:cNvPr id="8" name="Rectangle 7"/>
            <p:cNvSpPr/>
            <p:nvPr/>
          </p:nvSpPr>
          <p:spPr>
            <a:xfrm>
              <a:off x="598966" y="2150089"/>
              <a:ext cx="2304000" cy="3341454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34" y="2040661"/>
              <a:ext cx="2304000" cy="296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05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צפייה ברמזים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985" y="1501683"/>
            <a:ext cx="53340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e-IL" b="1" dirty="0"/>
              <a:t>לחיצה על רמז תציג את תוכנו.</a:t>
            </a:r>
          </a:p>
          <a:p>
            <a:pPr>
              <a:buNone/>
            </a:pPr>
            <a:endParaRPr lang="he-IL" sz="1400" b="1" dirty="0"/>
          </a:p>
          <a:p>
            <a:pPr>
              <a:buNone/>
            </a:pPr>
            <a:r>
              <a:rPr lang="he-IL" b="1" dirty="0"/>
              <a:t>עיינו ברמז/ים, גלו היכן נמצאת התחנה </a:t>
            </a:r>
          </a:p>
          <a:p>
            <a:pPr>
              <a:buNone/>
            </a:pPr>
            <a:r>
              <a:rPr lang="he-IL" b="1" dirty="0"/>
              <a:t>ו</a:t>
            </a:r>
            <a:r>
              <a:rPr lang="he-IL" b="1" dirty="0">
                <a:solidFill>
                  <a:srgbClr val="0070C0"/>
                </a:solidFill>
              </a:rPr>
              <a:t>הגיעו</a:t>
            </a:r>
            <a:r>
              <a:rPr lang="he-IL" b="1" dirty="0"/>
              <a:t> </a:t>
            </a:r>
            <a:r>
              <a:rPr lang="he-IL" b="1" dirty="0">
                <a:solidFill>
                  <a:srgbClr val="0070C0"/>
                </a:solidFill>
              </a:rPr>
              <a:t>אליה</a:t>
            </a:r>
            <a:r>
              <a:rPr lang="he-IL" b="1" dirty="0"/>
              <a:t>.</a:t>
            </a:r>
          </a:p>
          <a:p>
            <a:pPr>
              <a:buNone/>
            </a:pPr>
            <a:endParaRPr lang="he-IL" sz="1400" b="1" dirty="0"/>
          </a:p>
          <a:p>
            <a:pPr>
              <a:buNone/>
            </a:pPr>
            <a:r>
              <a:rPr lang="he-IL" b="1" dirty="0"/>
              <a:t>לחצו כאן לסגירת הרמז.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b="1" dirty="0"/>
              <a:t>לאחר צפייה ברמז אחד תוכלו </a:t>
            </a:r>
          </a:p>
          <a:p>
            <a:pPr>
              <a:buNone/>
            </a:pPr>
            <a:r>
              <a:rPr lang="he-IL" b="1" dirty="0"/>
              <a:t>כבר לבדוק האם הגעתם למקום הנכון.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b="1" dirty="0"/>
              <a:t>אם יש יותר מרמז אחד – אפשר</a:t>
            </a:r>
          </a:p>
          <a:p>
            <a:pPr>
              <a:buNone/>
            </a:pPr>
            <a:r>
              <a:rPr lang="he-IL" b="1" dirty="0"/>
              <a:t>לעיין </a:t>
            </a:r>
            <a:r>
              <a:rPr lang="he-IL" b="1" dirty="0">
                <a:solidFill>
                  <a:srgbClr val="0070C0"/>
                </a:solidFill>
              </a:rPr>
              <a:t>בכולם</a:t>
            </a:r>
            <a:r>
              <a:rPr lang="he-IL" b="1" dirty="0"/>
              <a:t> לפני שרצים למקום.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5915025" y="1371600"/>
            <a:ext cx="3000375" cy="5334000"/>
            <a:chOff x="5915025" y="1371600"/>
            <a:chExt cx="3000375" cy="5334000"/>
          </a:xfrm>
        </p:grpSpPr>
        <p:sp>
          <p:nvSpPr>
            <p:cNvPr id="5" name="מלבן 4"/>
            <p:cNvSpPr/>
            <p:nvPr/>
          </p:nvSpPr>
          <p:spPr>
            <a:xfrm>
              <a:off x="6341478" y="4060372"/>
              <a:ext cx="2179040" cy="1696710"/>
            </a:xfrm>
            <a:prstGeom prst="rect">
              <a:avLst/>
            </a:prstGeom>
            <a:solidFill>
              <a:srgbClr val="FFF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3"/>
            <a:srcRect b="-20896"/>
            <a:stretch/>
          </p:blipFill>
          <p:spPr>
            <a:xfrm>
              <a:off x="6341477" y="2362200"/>
              <a:ext cx="2137587" cy="3179407"/>
            </a:xfrm>
            <a:prstGeom prst="rect">
              <a:avLst/>
            </a:prstGeom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0" t="45467" r="7200" b="11473"/>
            <a:stretch/>
          </p:blipFill>
          <p:spPr bwMode="auto">
            <a:xfrm>
              <a:off x="6591344" y="4397640"/>
              <a:ext cx="1765528" cy="124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25" y="1371600"/>
              <a:ext cx="3000375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חץ ימינה 7"/>
          <p:cNvSpPr/>
          <p:nvPr/>
        </p:nvSpPr>
        <p:spPr>
          <a:xfrm rot="1560239">
            <a:off x="5259895" y="3505129"/>
            <a:ext cx="1269124" cy="57735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965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4000" b="1" dirty="0"/>
              <a:t>בדיקת ההגעה לתחנה תתבצע באמצעות:</a:t>
            </a:r>
          </a:p>
          <a:p>
            <a:pPr>
              <a:buNone/>
            </a:pPr>
            <a:endParaRPr lang="he-IL" sz="4000" dirty="0"/>
          </a:p>
          <a:p>
            <a:pPr>
              <a:buNone/>
            </a:pPr>
            <a:endParaRPr lang="he-IL" sz="4000" b="1" dirty="0"/>
          </a:p>
          <a:p>
            <a:pPr>
              <a:buNone/>
            </a:pPr>
            <a:r>
              <a:rPr lang="en-US" sz="4000" b="1" dirty="0"/>
              <a:t> </a:t>
            </a:r>
          </a:p>
        </p:txBody>
      </p:sp>
      <p:sp>
        <p:nvSpPr>
          <p:cNvPr id="6" name="מלבן 5"/>
          <p:cNvSpPr/>
          <p:nvPr/>
        </p:nvSpPr>
        <p:spPr>
          <a:xfrm>
            <a:off x="5943600" y="2481855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GPS</a:t>
            </a:r>
            <a:endParaRPr lang="he-IL" sz="6000" dirty="0"/>
          </a:p>
        </p:txBody>
      </p:sp>
      <p:sp>
        <p:nvSpPr>
          <p:cNvPr id="14" name="מלבן 13"/>
          <p:cNvSpPr/>
          <p:nvPr/>
        </p:nvSpPr>
        <p:spPr>
          <a:xfrm>
            <a:off x="990600" y="23622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/>
              <a:t>ברקוד</a:t>
            </a:r>
            <a:endParaRPr lang="he-IL" sz="6000" dirty="0"/>
          </a:p>
        </p:txBody>
      </p:sp>
      <p:sp>
        <p:nvSpPr>
          <p:cNvPr id="8" name="מלבן 7"/>
          <p:cNvSpPr/>
          <p:nvPr/>
        </p:nvSpPr>
        <p:spPr>
          <a:xfrm>
            <a:off x="4457282" y="2463463"/>
            <a:ext cx="712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>
                <a:solidFill>
                  <a:srgbClr val="006666"/>
                </a:solidFill>
              </a:rPr>
              <a:t>או</a:t>
            </a:r>
            <a:endParaRPr lang="he-IL" sz="4800" dirty="0">
              <a:solidFill>
                <a:srgbClr val="006666"/>
              </a:solidFill>
            </a:endParaRPr>
          </a:p>
        </p:txBody>
      </p:sp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9" y="3733646"/>
            <a:ext cx="2556841" cy="22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401410"/>
            <a:ext cx="24098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5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99" y="914400"/>
            <a:ext cx="4945117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בדיקת מיקום – תחנת </a:t>
            </a:r>
            <a:r>
              <a:rPr lang="en-US" dirty="0"/>
              <a:t>GPS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00400" y="1905000"/>
            <a:ext cx="5486400" cy="2514600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אם אתם חושבים שהגעתם למקום המתאים לחצו על כפתור "בדוק מיקום". </a:t>
            </a:r>
          </a:p>
          <a:p>
            <a:pPr marL="4763" indent="-4763">
              <a:buNone/>
            </a:pPr>
            <a:endParaRPr lang="he-IL" b="1" dirty="0"/>
          </a:p>
          <a:p>
            <a:pPr marL="4763" indent="-4763">
              <a:buNone/>
            </a:pPr>
            <a:endParaRPr lang="he-IL" b="1" dirty="0"/>
          </a:p>
          <a:p>
            <a:pPr marL="4763" indent="-4763">
              <a:buNone/>
            </a:pPr>
            <a:r>
              <a:rPr lang="he-IL" b="1" dirty="0"/>
              <a:t>ה- </a:t>
            </a:r>
            <a:r>
              <a:rPr lang="en-US" b="1" dirty="0"/>
              <a:t>GPS</a:t>
            </a:r>
            <a:r>
              <a:rPr lang="he-IL" b="1" dirty="0"/>
              <a:t> במכשיר שלכם יופעל ויבדוק האם אתם אכן נמצאים בתחנה.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2517" y="44196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he-IL" sz="2400" b="1" dirty="0">
                <a:solidFill>
                  <a:srgbClr val="FF0000"/>
                </a:solidFill>
              </a:rPr>
              <a:t>וודאו שה-</a:t>
            </a:r>
            <a:r>
              <a:rPr lang="en-US" sz="2400" b="1" dirty="0">
                <a:solidFill>
                  <a:srgbClr val="FF0000"/>
                </a:solidFill>
              </a:rPr>
              <a:t>GPS</a:t>
            </a:r>
            <a:r>
              <a:rPr lang="he-IL" sz="2400" b="1" dirty="0">
                <a:solidFill>
                  <a:srgbClr val="FF0000"/>
                </a:solidFill>
              </a:rPr>
              <a:t> מופעל ! 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70C0"/>
                </a:solidFill>
              </a:rPr>
              <a:t>התאזרו בסבלנות עד שהמכשיר יקלוט מספיק לוויינים כדי לספק את הדיוק הדרוש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29755" y="762000"/>
            <a:ext cx="3233956" cy="5749256"/>
            <a:chOff x="129755" y="914400"/>
            <a:chExt cx="3233956" cy="5749256"/>
          </a:xfrm>
        </p:grpSpPr>
        <p:sp>
          <p:nvSpPr>
            <p:cNvPr id="12" name="Rectangle 11"/>
            <p:cNvSpPr/>
            <p:nvPr/>
          </p:nvSpPr>
          <p:spPr>
            <a:xfrm>
              <a:off x="609600" y="2150089"/>
              <a:ext cx="2265931" cy="3341454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44" y="2044997"/>
              <a:ext cx="2318400" cy="297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חץ ימינה 9"/>
          <p:cNvSpPr/>
          <p:nvPr/>
        </p:nvSpPr>
        <p:spPr>
          <a:xfrm rot="9323306">
            <a:off x="2683666" y="2884812"/>
            <a:ext cx="2270416" cy="57735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386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914400"/>
            <a:ext cx="49530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בדיקת מיקום – תחנת ברקוד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00400" y="1752600"/>
            <a:ext cx="54864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e-IL" b="1" dirty="0"/>
              <a:t>אישור ההגעה יתבצע על ידי סריקה </a:t>
            </a:r>
          </a:p>
          <a:p>
            <a:pPr>
              <a:buNone/>
            </a:pPr>
            <a:r>
              <a:rPr lang="he-IL" b="1" dirty="0"/>
              <a:t>של ברקוד שמוצב במקום ונראה כך: 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b="1" dirty="0"/>
              <a:t>לחצו על כפתור "סרוק ברקוד" וכוונו את </a:t>
            </a:r>
          </a:p>
          <a:p>
            <a:pPr>
              <a:buNone/>
            </a:pPr>
            <a:r>
              <a:rPr lang="he-IL" b="1" dirty="0"/>
              <a:t>מצלמת המכשיר שלכם לברקוד. </a:t>
            </a:r>
          </a:p>
          <a:p>
            <a:pPr marL="4763" indent="-4763">
              <a:buNone/>
            </a:pPr>
            <a:endParaRPr lang="he-IL" sz="2000" b="1" dirty="0">
              <a:solidFill>
                <a:srgbClr val="FF0000"/>
              </a:solidFill>
            </a:endParaRPr>
          </a:p>
          <a:p>
            <a:pPr marL="4763" indent="-4763">
              <a:buNone/>
            </a:pPr>
            <a:r>
              <a:rPr lang="he-IL" sz="2000" b="1" dirty="0">
                <a:solidFill>
                  <a:srgbClr val="FF0000"/>
                </a:solidFill>
              </a:rPr>
              <a:t>הסריקה תתבצע אוטומטית ישירות מתוך היישום</a:t>
            </a:r>
          </a:p>
          <a:p>
            <a:pPr marL="4763" indent="-4763">
              <a:buNone/>
            </a:pPr>
            <a:r>
              <a:rPr lang="he-IL" sz="2000" b="1" dirty="0">
                <a:solidFill>
                  <a:srgbClr val="FF0000"/>
                </a:solidFill>
              </a:rPr>
              <a:t>אין צורך להתקין או להפעיל תוכנת סריקה.</a:t>
            </a:r>
            <a:endParaRPr lang="he-IL" sz="2000" b="1" dirty="0"/>
          </a:p>
          <a:p>
            <a:pPr>
              <a:buNone/>
            </a:pPr>
            <a:endParaRPr lang="en-US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34" y="2036134"/>
              <a:ext cx="2304000" cy="291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5110"/>
            <a:ext cx="194224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48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914400"/>
            <a:ext cx="45720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הגעה לתחנה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73297" y="1524000"/>
            <a:ext cx="5865903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he-IL" sz="2600" b="1" dirty="0"/>
              <a:t>אם לא הגעתם לתחנה – תקבלו הודעה בהתאם ויהיה עליכם להמשיך לחפש אותה.  </a:t>
            </a:r>
          </a:p>
          <a:p>
            <a:pPr>
              <a:buNone/>
            </a:pPr>
            <a:r>
              <a:rPr lang="he-IL" b="1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600" b="1" dirty="0"/>
              <a:t>אם הגעתם – תתבקשו להשלים בהצלחה את כל המשימות לתחנה זו כתנאי לקבלת הרמזים לתחנה הבאה.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0" y="914400"/>
            <a:ext cx="3233956" cy="5749256"/>
            <a:chOff x="0" y="914400"/>
            <a:chExt cx="3233956" cy="5749256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76" y="2044551"/>
              <a:ext cx="2365466" cy="3028950"/>
            </a:xfrm>
            <a:prstGeom prst="rect">
              <a:avLst/>
            </a:prstGeom>
          </p:spPr>
        </p:pic>
        <p:sp>
          <p:nvSpPr>
            <p:cNvPr id="6" name="מלבן 5"/>
            <p:cNvSpPr/>
            <p:nvPr/>
          </p:nvSpPr>
          <p:spPr>
            <a:xfrm>
              <a:off x="402142" y="4844901"/>
              <a:ext cx="2365200" cy="914400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716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המשימות – שאלת חד ברירה  </a:t>
            </a:r>
            <a:endParaRPr lang="en-GB" dirty="0"/>
          </a:p>
        </p:txBody>
      </p:sp>
      <p:sp>
        <p:nvSpPr>
          <p:cNvPr id="12" name="Rectangle 7"/>
          <p:cNvSpPr/>
          <p:nvPr/>
        </p:nvSpPr>
        <p:spPr>
          <a:xfrm>
            <a:off x="3435002" y="1622351"/>
            <a:ext cx="5251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בכל תחנה תוצגנה משימות שקשורות לתחנה.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3435002" y="2743200"/>
            <a:ext cx="52517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המשימות יכולות להיות שאלות שבהן יש </a:t>
            </a:r>
          </a:p>
          <a:p>
            <a:pPr algn="r" rtl="1"/>
            <a:r>
              <a:rPr lang="he-IL" sz="2400" b="1" dirty="0">
                <a:solidFill>
                  <a:srgbClr val="0070C0"/>
                </a:solidFill>
              </a:rPr>
              <a:t>רק תשובה אחת נכונה</a:t>
            </a:r>
            <a:r>
              <a:rPr lang="he-IL" sz="2400" b="1" dirty="0"/>
              <a:t>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אז האפשרויות לבחירה תהיינה </a:t>
            </a:r>
            <a:r>
              <a:rPr lang="he-IL" sz="2400" b="1" dirty="0">
                <a:solidFill>
                  <a:srgbClr val="0070C0"/>
                </a:solidFill>
              </a:rPr>
              <a:t>עיגולים.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סמנו את התשובה הנכונה לדעתכם </a:t>
            </a:r>
          </a:p>
          <a:p>
            <a:pPr algn="r" rtl="1"/>
            <a:r>
              <a:rPr lang="he-IL" sz="2400" b="1" dirty="0"/>
              <a:t>ולחצו על "בדוק תשובה".</a:t>
            </a:r>
          </a:p>
          <a:p>
            <a:pPr algn="r" rtl="1"/>
            <a:endParaRPr lang="he-IL" sz="2400" b="1" dirty="0"/>
          </a:p>
          <a:p>
            <a:pPr algn="r" rtl="1"/>
            <a:endParaRPr lang="he-IL" sz="2400" b="1" dirty="0"/>
          </a:p>
        </p:txBody>
      </p:sp>
      <p:grpSp>
        <p:nvGrpSpPr>
          <p:cNvPr id="2" name="קבוצה 1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65" y="2027216"/>
              <a:ext cx="2318400" cy="297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57" y="5128850"/>
              <a:ext cx="2093765" cy="2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524555" y="3560134"/>
              <a:ext cx="252000" cy="146153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58" y="2809875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20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363710" y="914400"/>
            <a:ext cx="5323089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המשימות – שאלת רב ברירה</a:t>
            </a:r>
            <a:endParaRPr lang="en-GB" dirty="0"/>
          </a:p>
        </p:txBody>
      </p:sp>
      <p:sp>
        <p:nvSpPr>
          <p:cNvPr id="20" name="Rectangle 7"/>
          <p:cNvSpPr/>
          <p:nvPr/>
        </p:nvSpPr>
        <p:spPr>
          <a:xfrm>
            <a:off x="3200401" y="1622351"/>
            <a:ext cx="5486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יכולות להיות שאלות שבהן יש </a:t>
            </a:r>
            <a:r>
              <a:rPr lang="he-IL" sz="2400" b="1" dirty="0">
                <a:solidFill>
                  <a:srgbClr val="0070C0"/>
                </a:solidFill>
              </a:rPr>
              <a:t>יותר מתשובה אחת נכונה.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אז האפשרויות לבחירה תהיינה </a:t>
            </a:r>
            <a:r>
              <a:rPr lang="he-IL" sz="2400" b="1" dirty="0">
                <a:solidFill>
                  <a:srgbClr val="0070C0"/>
                </a:solidFill>
              </a:rPr>
              <a:t>ריבועים.</a:t>
            </a:r>
            <a:endParaRPr lang="he-IL" sz="2400" b="1" dirty="0"/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סמנו את </a:t>
            </a:r>
            <a:r>
              <a:rPr lang="he-IL" sz="3600" b="1" dirty="0">
                <a:solidFill>
                  <a:srgbClr val="0070C0"/>
                </a:solidFill>
              </a:rPr>
              <a:t>כל</a:t>
            </a:r>
            <a:r>
              <a:rPr lang="he-IL" sz="2400" b="1" dirty="0"/>
              <a:t> התשובות הנכונות לדעתכם </a:t>
            </a:r>
          </a:p>
          <a:p>
            <a:pPr algn="r" rtl="1"/>
            <a:r>
              <a:rPr lang="he-IL" sz="2400" b="1" dirty="0"/>
              <a:t>ולחצו על "בדוק תשובה".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תשובה חלקית </a:t>
            </a:r>
            <a:r>
              <a:rPr lang="he-IL" sz="2400" b="1" dirty="0">
                <a:solidFill>
                  <a:srgbClr val="FF0000"/>
                </a:solidFill>
              </a:rPr>
              <a:t>לא תתקבל </a:t>
            </a:r>
            <a:r>
              <a:rPr lang="he-IL" sz="2400" b="1" dirty="0"/>
              <a:t>- רק תשובה מלאה לגמרי.</a:t>
            </a:r>
          </a:p>
          <a:p>
            <a:pPr algn="r" rtl="1"/>
            <a:endParaRPr lang="he-IL" sz="2400" b="1" dirty="0"/>
          </a:p>
        </p:txBody>
      </p:sp>
      <p:grpSp>
        <p:nvGrpSpPr>
          <p:cNvPr id="2" name="קבוצה 1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sp>
          <p:nvSpPr>
            <p:cNvPr id="13" name="Rectangle 12"/>
            <p:cNvSpPr/>
            <p:nvPr/>
          </p:nvSpPr>
          <p:spPr>
            <a:xfrm>
              <a:off x="575933" y="2057400"/>
              <a:ext cx="2318400" cy="3444776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56" y="2036135"/>
              <a:ext cx="2322000" cy="300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3" y="5128850"/>
              <a:ext cx="2093765" cy="2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515906" y="3623932"/>
              <a:ext cx="256100" cy="146153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181" y="2819400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15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sp>
          <p:nvSpPr>
            <p:cNvPr id="17" name="Rectangle 16"/>
            <p:cNvSpPr/>
            <p:nvPr/>
          </p:nvSpPr>
          <p:spPr>
            <a:xfrm>
              <a:off x="575933" y="2057400"/>
              <a:ext cx="2318400" cy="344477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22" y="2035044"/>
              <a:ext cx="2322000" cy="28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58" y="2809875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המשימות - שאלה פתוחה </a:t>
            </a:r>
            <a:endParaRPr lang="en-GB" dirty="0"/>
          </a:p>
        </p:txBody>
      </p:sp>
      <p:sp>
        <p:nvSpPr>
          <p:cNvPr id="11" name="Rectangle 7"/>
          <p:cNvSpPr/>
          <p:nvPr/>
        </p:nvSpPr>
        <p:spPr>
          <a:xfrm>
            <a:off x="3200401" y="1622351"/>
            <a:ext cx="54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יכולות להיות שאלות שבהן צריך </a:t>
            </a:r>
            <a:r>
              <a:rPr lang="he-IL" sz="2400" b="1" dirty="0">
                <a:solidFill>
                  <a:srgbClr val="0070C0"/>
                </a:solidFill>
              </a:rPr>
              <a:t>לכתוב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he-IL" sz="2400" b="1" dirty="0"/>
              <a:t>את התשובה.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אז יהיה </a:t>
            </a:r>
            <a:r>
              <a:rPr lang="he-IL" sz="2400" b="1" dirty="0">
                <a:solidFill>
                  <a:srgbClr val="0070C0"/>
                </a:solidFill>
              </a:rPr>
              <a:t>מקום לכתיבה</a:t>
            </a:r>
            <a:r>
              <a:rPr lang="he-IL" sz="2400" b="1" dirty="0"/>
              <a:t>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לחצו עליו - תפתח המקלדת.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כתבו את התשובה הנכונה לדעתכם </a:t>
            </a:r>
          </a:p>
          <a:p>
            <a:pPr algn="r" rtl="1"/>
            <a:r>
              <a:rPr lang="he-IL" sz="2400" b="1" dirty="0"/>
              <a:t>ולחצו על "בדוק תשובה".</a:t>
            </a:r>
          </a:p>
          <a:p>
            <a:pPr algn="r" rtl="1"/>
            <a:endParaRPr lang="he-IL" sz="2400" b="1" dirty="0"/>
          </a:p>
          <a:p>
            <a:pPr algn="r" rtl="1"/>
            <a:endParaRPr lang="he-IL" sz="2400" b="1" dirty="0"/>
          </a:p>
        </p:txBody>
      </p:sp>
      <p:sp>
        <p:nvSpPr>
          <p:cNvPr id="16" name="חץ ימינה 15"/>
          <p:cNvSpPr/>
          <p:nvPr/>
        </p:nvSpPr>
        <p:spPr>
          <a:xfrm rot="10045984">
            <a:off x="2846956" y="3077841"/>
            <a:ext cx="2915269" cy="57428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136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>
                <a:solidFill>
                  <a:srgbClr val="002060"/>
                </a:solidFill>
              </a:rPr>
              <a:t>יציאה למשחק - הנחיות לשחקנים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371600" y="4267200"/>
            <a:ext cx="3995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he-IL" b="1" dirty="0">
                <a:hlinkClick r:id="rId2"/>
              </a:rPr>
              <a:t>הפקולטה לטכנולוגיות למידה</a:t>
            </a:r>
            <a:r>
              <a:rPr lang="he-IL" dirty="0"/>
              <a:t> </a:t>
            </a:r>
          </a:p>
        </p:txBody>
      </p:sp>
      <p:pic>
        <p:nvPicPr>
          <p:cNvPr id="1028" name="Picture 4" descr="C:\Users\ROTEM\Dropbox\Guy&amp;Rotem\resource\hit_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114800"/>
            <a:ext cx="1475135" cy="964140"/>
          </a:xfrm>
          <a:prstGeom prst="rect">
            <a:avLst/>
          </a:prstGeom>
          <a:noFill/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371600" y="4659868"/>
            <a:ext cx="3995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he-IL" b="1" dirty="0"/>
              <a:t>מכון טכנולוגי חולון</a:t>
            </a:r>
            <a:r>
              <a:rPr lang="he-IL" dirty="0"/>
              <a:t> </a:t>
            </a:r>
          </a:p>
        </p:txBody>
      </p:sp>
      <p:sp>
        <p:nvSpPr>
          <p:cNvPr id="7" name="Rectangle 2"/>
          <p:cNvSpPr/>
          <p:nvPr/>
        </p:nvSpPr>
        <p:spPr>
          <a:xfrm>
            <a:off x="369643" y="5576953"/>
            <a:ext cx="8303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he-IL" sz="2000" b="1" dirty="0"/>
              <a:t>פברואר,  2020</a:t>
            </a:r>
          </a:p>
        </p:txBody>
      </p:sp>
    </p:spTree>
    <p:extLst>
      <p:ext uri="{BB962C8B-B14F-4D97-AF65-F5344CB8AC3E}">
        <p14:creationId xmlns:p14="http://schemas.microsoft.com/office/powerpoint/2010/main" val="149741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251520" y="1032544"/>
            <a:ext cx="3233956" cy="5749256"/>
            <a:chOff x="251520" y="1032544"/>
            <a:chExt cx="3233956" cy="5749256"/>
          </a:xfrm>
        </p:grpSpPr>
        <p:sp>
          <p:nvSpPr>
            <p:cNvPr id="17" name="Rectangle 16"/>
            <p:cNvSpPr/>
            <p:nvPr/>
          </p:nvSpPr>
          <p:spPr>
            <a:xfrm>
              <a:off x="575933" y="2541264"/>
              <a:ext cx="2318400" cy="344477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EEEDE6"/>
                </a:solidFill>
              </a:endParaRPr>
            </a:p>
          </p:txBody>
        </p:sp>
        <p:pic>
          <p:nvPicPr>
            <p:cNvPr id="15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32544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6"/>
            <a:stretch/>
          </p:blipFill>
          <p:spPr bwMode="auto">
            <a:xfrm>
              <a:off x="720734" y="2091155"/>
              <a:ext cx="2295525" cy="356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021" y="2809875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7"/>
          <p:cNvSpPr/>
          <p:nvPr/>
        </p:nvSpPr>
        <p:spPr>
          <a:xfrm>
            <a:off x="3200401" y="1622351"/>
            <a:ext cx="54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rgbClr val="554135"/>
                </a:solidFill>
              </a:rPr>
              <a:t>בחלק מהמשימות תצטרכו לבצע משהו </a:t>
            </a:r>
          </a:p>
          <a:p>
            <a:pPr algn="r" rtl="1"/>
            <a:r>
              <a:rPr lang="he-IL" sz="2400" b="1" dirty="0">
                <a:solidFill>
                  <a:srgbClr val="554135"/>
                </a:solidFill>
              </a:rPr>
              <a:t>(לא בטלפון).</a:t>
            </a:r>
          </a:p>
          <a:p>
            <a:pPr algn="r"/>
            <a:r>
              <a:rPr lang="he-IL" sz="2400" b="1" dirty="0">
                <a:solidFill>
                  <a:srgbClr val="554135"/>
                </a:solidFill>
              </a:rPr>
              <a:t>המשימה תופיע על המסך.</a:t>
            </a:r>
          </a:p>
          <a:p>
            <a:pPr algn="r"/>
            <a:r>
              <a:rPr lang="he-IL" sz="2400" b="1" dirty="0">
                <a:solidFill>
                  <a:srgbClr val="554135"/>
                </a:solidFill>
              </a:rPr>
              <a:t>וודאו כי מנהל התחנה רואה ובודק מה אתם עושים.</a:t>
            </a:r>
          </a:p>
          <a:p>
            <a:pPr algn="r"/>
            <a:r>
              <a:rPr lang="he-IL" sz="2400" b="1" dirty="0">
                <a:solidFill>
                  <a:srgbClr val="554135"/>
                </a:solidFill>
              </a:rPr>
              <a:t>לאחר שתשלימו את המשימה הוא ייתן לכם קוד להמשך.</a:t>
            </a:r>
          </a:p>
          <a:p>
            <a:pPr algn="r"/>
            <a:endParaRPr lang="he-IL" sz="2400" b="1" dirty="0">
              <a:solidFill>
                <a:srgbClr val="554135"/>
              </a:solidFill>
            </a:endParaRPr>
          </a:p>
          <a:p>
            <a:pPr algn="r"/>
            <a:r>
              <a:rPr lang="he-IL" sz="2400" b="1" dirty="0">
                <a:solidFill>
                  <a:srgbClr val="554135"/>
                </a:solidFill>
              </a:rPr>
              <a:t>הכניסו את הקוד כאן </a:t>
            </a:r>
          </a:p>
          <a:p>
            <a:pPr algn="r"/>
            <a:r>
              <a:rPr lang="he-IL" sz="2400" b="1" dirty="0">
                <a:solidFill>
                  <a:srgbClr val="554135"/>
                </a:solidFill>
              </a:rPr>
              <a:t>ואז תוכלו להמשיך במשחק.</a:t>
            </a:r>
          </a:p>
          <a:p>
            <a:pPr algn="r"/>
            <a:endParaRPr lang="he-IL" sz="2400" b="1" dirty="0">
              <a:solidFill>
                <a:srgbClr val="55413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he-IL" dirty="0"/>
              <a:t>משימת ביצוע </a:t>
            </a:r>
            <a:endParaRPr lang="en-GB" dirty="0"/>
          </a:p>
        </p:txBody>
      </p:sp>
      <p:sp>
        <p:nvSpPr>
          <p:cNvPr id="14" name="חץ ימינה 12"/>
          <p:cNvSpPr/>
          <p:nvPr/>
        </p:nvSpPr>
        <p:spPr>
          <a:xfrm rot="11558733">
            <a:off x="2829722" y="4305945"/>
            <a:ext cx="2878256" cy="41321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srgbClr val="EEED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2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33800" y="914400"/>
            <a:ext cx="49530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משימת יצירה – טקסט </a:t>
            </a:r>
            <a:endParaRPr lang="en-GB" dirty="0"/>
          </a:p>
        </p:txBody>
      </p:sp>
      <p:sp>
        <p:nvSpPr>
          <p:cNvPr id="11" name="Rectangle 7"/>
          <p:cNvSpPr/>
          <p:nvPr/>
        </p:nvSpPr>
        <p:spPr>
          <a:xfrm>
            <a:off x="3200401" y="1622351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יכולה להיות משימה שבה תתבקשו לכתוב משהו (חמשיר, סיפור, חוויות ודעות  ...)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אז יהיה </a:t>
            </a:r>
            <a:r>
              <a:rPr lang="he-IL" sz="2400" b="1" dirty="0">
                <a:solidFill>
                  <a:srgbClr val="0070C0"/>
                </a:solidFill>
              </a:rPr>
              <a:t>מקום לכתיבה</a:t>
            </a:r>
            <a:r>
              <a:rPr lang="he-IL" sz="2400" b="1" dirty="0"/>
              <a:t>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לחצו עליו - תפתח המקלדת.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כתבו את הטקסט ולחצו על "שלח".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347444" y="803944"/>
            <a:ext cx="3233956" cy="5749256"/>
            <a:chOff x="347444" y="803944"/>
            <a:chExt cx="3233956" cy="5749256"/>
          </a:xfrm>
        </p:grpSpPr>
        <p:sp>
          <p:nvSpPr>
            <p:cNvPr id="17" name="Rectangle 16"/>
            <p:cNvSpPr/>
            <p:nvPr/>
          </p:nvSpPr>
          <p:spPr>
            <a:xfrm>
              <a:off x="805222" y="1978539"/>
              <a:ext cx="2318400" cy="344477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32" y="1892636"/>
              <a:ext cx="2322000" cy="28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44" y="803944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47" y="2590800"/>
              <a:ext cx="2182679" cy="2769790"/>
            </a:xfrm>
            <a:prstGeom prst="rect">
              <a:avLst/>
            </a:prstGeom>
          </p:spPr>
        </p:pic>
      </p:grpSp>
      <p:sp>
        <p:nvSpPr>
          <p:cNvPr id="16" name="חץ ימינה 15"/>
          <p:cNvSpPr/>
          <p:nvPr/>
        </p:nvSpPr>
        <p:spPr>
          <a:xfrm rot="9679630">
            <a:off x="2851285" y="3253883"/>
            <a:ext cx="2915269" cy="57428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40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54669" y="803944"/>
            <a:ext cx="49530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משימת יצירה – תמונה</a:t>
            </a:r>
            <a:endParaRPr lang="en-GB" dirty="0"/>
          </a:p>
        </p:txBody>
      </p:sp>
      <p:sp>
        <p:nvSpPr>
          <p:cNvPr id="11" name="Rectangle 7"/>
          <p:cNvSpPr/>
          <p:nvPr/>
        </p:nvSpPr>
        <p:spPr>
          <a:xfrm>
            <a:off x="3048000" y="1545372"/>
            <a:ext cx="58338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יכולה להיות משימה שבה תתבקשו לצלם תמונה בהתאם להנחיות.  </a:t>
            </a:r>
          </a:p>
          <a:p>
            <a:pPr algn="r" rtl="1"/>
            <a:endParaRPr lang="he-IL" sz="1000" b="1" dirty="0"/>
          </a:p>
          <a:p>
            <a:pPr algn="r" rtl="1"/>
            <a:r>
              <a:rPr lang="he-IL" sz="2400" b="1" dirty="0"/>
              <a:t>בלחיצה על הכפתור "צלם תמונה" תפתח המצלמה אוטומטית.  צלמו תמונה לפי ההנחיות.</a:t>
            </a:r>
          </a:p>
          <a:p>
            <a:pPr algn="r" rtl="1"/>
            <a:r>
              <a:rPr lang="he-IL" sz="2400" b="1" dirty="0"/>
              <a:t>צפו בתמונה שצילמתם. אם אתם לא מרוצים ממנה - צלמו שוב. </a:t>
            </a:r>
          </a:p>
          <a:p>
            <a:pPr algn="r" rtl="1"/>
            <a:r>
              <a:rPr lang="he-IL" sz="2400" b="1" dirty="0"/>
              <a:t>לחצו על הכפתור "סיימתי" </a:t>
            </a:r>
            <a:r>
              <a:rPr lang="he-IL" dirty="0"/>
              <a:t>(התמונה תישמר ותישלח לעורך הפעילות רק במידה ואישרתם זאת בתחילת המשחק). 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לאחר ביצוע המשימה תוכלו להמשיך במשחק.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ED8827-1778-4283-A7EB-780A904947A3}"/>
              </a:ext>
            </a:extLst>
          </p:cNvPr>
          <p:cNvGrpSpPr/>
          <p:nvPr/>
        </p:nvGrpSpPr>
        <p:grpSpPr>
          <a:xfrm>
            <a:off x="0" y="803944"/>
            <a:ext cx="3233956" cy="5749256"/>
            <a:chOff x="0" y="803944"/>
            <a:chExt cx="3233956" cy="5749256"/>
          </a:xfrm>
        </p:grpSpPr>
        <p:grpSp>
          <p:nvGrpSpPr>
            <p:cNvPr id="4" name="קבוצה 3"/>
            <p:cNvGrpSpPr/>
            <p:nvPr/>
          </p:nvGrpSpPr>
          <p:grpSpPr>
            <a:xfrm>
              <a:off x="0" y="803944"/>
              <a:ext cx="3233956" cy="5749256"/>
              <a:chOff x="152400" y="803944"/>
              <a:chExt cx="3233956" cy="5749256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610178" y="1978539"/>
                <a:ext cx="2318400" cy="3444776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188" y="1892636"/>
                <a:ext cx="2322000" cy="2829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 descr="http://cdn1.dribbble.com/users/31731/screenshots/399383/attachments/22113/iphone4s-black-template-detail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803944"/>
                <a:ext cx="3233956" cy="5749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תמונה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495" y="2564799"/>
                <a:ext cx="2155310" cy="2825114"/>
              </a:xfrm>
              <a:prstGeom prst="rect">
                <a:avLst/>
              </a:prstGeom>
            </p:spPr>
          </p:pic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7903" y="2581275"/>
                <a:ext cx="742950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4" b="18557"/>
            <a:stretch/>
          </p:blipFill>
          <p:spPr bwMode="auto">
            <a:xfrm>
              <a:off x="472966" y="3188994"/>
              <a:ext cx="2281577" cy="184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705C21-9F99-4C55-8A51-47E67D14B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03" t="16163" r="-50" b="9218"/>
            <a:stretch/>
          </p:blipFill>
          <p:spPr>
            <a:xfrm>
              <a:off x="466726" y="2566001"/>
              <a:ext cx="230505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9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347444" y="803944"/>
            <a:ext cx="3233956" cy="5749256"/>
            <a:chOff x="347444" y="803944"/>
            <a:chExt cx="3233956" cy="5749256"/>
          </a:xfrm>
        </p:grpSpPr>
        <p:sp>
          <p:nvSpPr>
            <p:cNvPr id="8" name="Rectangle 16"/>
            <p:cNvSpPr/>
            <p:nvPr/>
          </p:nvSpPr>
          <p:spPr>
            <a:xfrm>
              <a:off x="805222" y="1978539"/>
              <a:ext cx="2318400" cy="344477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32" y="1892636"/>
              <a:ext cx="2322000" cy="28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44" y="803944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116" y="2709772"/>
              <a:ext cx="2217885" cy="1652032"/>
            </a:xfrm>
            <a:prstGeom prst="rect">
              <a:avLst/>
            </a:prstGeom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583" y="2709772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33800" y="914400"/>
            <a:ext cx="49530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משימת יצירה – קישור</a:t>
            </a:r>
            <a:endParaRPr lang="en-GB" dirty="0"/>
          </a:p>
        </p:txBody>
      </p:sp>
      <p:sp>
        <p:nvSpPr>
          <p:cNvPr id="11" name="Rectangle 7"/>
          <p:cNvSpPr/>
          <p:nvPr/>
        </p:nvSpPr>
        <p:spPr>
          <a:xfrm>
            <a:off x="3200401" y="1702296"/>
            <a:ext cx="54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יכולה להיות משימה שבה תתבקשו לשלוח קישור כלשהו בהתאם להנחיות. 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אז יהיה </a:t>
            </a:r>
            <a:r>
              <a:rPr lang="he-IL" sz="2400" b="1" dirty="0">
                <a:solidFill>
                  <a:srgbClr val="0070C0"/>
                </a:solidFill>
              </a:rPr>
              <a:t>מקום להכנסת הקישור</a:t>
            </a:r>
            <a:r>
              <a:rPr lang="he-IL" sz="2400" b="1" dirty="0"/>
              <a:t>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לחצו עליו - תפתח המקלדת.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העתיקו את כתובת הקישור לכאן </a:t>
            </a:r>
          </a:p>
          <a:p>
            <a:pPr algn="r" rtl="1"/>
            <a:r>
              <a:rPr lang="he-IL" sz="2400" b="1" dirty="0"/>
              <a:t>ולחצו על "שלח".</a:t>
            </a:r>
          </a:p>
          <a:p>
            <a:pPr algn="r" rtl="1"/>
            <a:endParaRPr lang="he-IL" sz="2400" b="1" dirty="0"/>
          </a:p>
          <a:p>
            <a:pPr algn="r" rtl="1"/>
            <a:endParaRPr lang="he-IL" sz="2400" b="1" dirty="0"/>
          </a:p>
        </p:txBody>
      </p:sp>
      <p:sp>
        <p:nvSpPr>
          <p:cNvPr id="16" name="חץ ימינה 15"/>
          <p:cNvSpPr/>
          <p:nvPr/>
        </p:nvSpPr>
        <p:spPr>
          <a:xfrm rot="9696117">
            <a:off x="2868953" y="3258498"/>
            <a:ext cx="1985057" cy="63548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29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3834" y="762000"/>
            <a:ext cx="5323089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משימת </a:t>
            </a:r>
            <a:r>
              <a:rPr lang="he-IL" dirty="0" err="1"/>
              <a:t>פייסבוק</a:t>
            </a:r>
            <a:r>
              <a:rPr lang="he-IL" dirty="0"/>
              <a:t> - סטטוס  </a:t>
            </a:r>
            <a:endParaRPr lang="en-GB" dirty="0"/>
          </a:p>
        </p:txBody>
      </p:sp>
      <p:sp>
        <p:nvSpPr>
          <p:cNvPr id="6" name="Rectangle 7"/>
          <p:cNvSpPr/>
          <p:nvPr/>
        </p:nvSpPr>
        <p:spPr>
          <a:xfrm>
            <a:off x="3048000" y="1622351"/>
            <a:ext cx="56388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יכולה להופיע משימת </a:t>
            </a:r>
            <a:r>
              <a:rPr lang="he-IL" sz="2400" b="1" dirty="0" err="1"/>
              <a:t>פייסבוק</a:t>
            </a:r>
            <a:r>
              <a:rPr lang="he-IL" sz="2400" b="1" dirty="0"/>
              <a:t> שבה צריך </a:t>
            </a:r>
            <a:r>
              <a:rPr lang="he-IL" sz="2400" b="1" dirty="0">
                <a:solidFill>
                  <a:srgbClr val="0070C0"/>
                </a:solidFill>
              </a:rPr>
              <a:t>לכתוב סטטוס</a:t>
            </a:r>
            <a:r>
              <a:rPr lang="he-IL" sz="2400" b="1" dirty="0"/>
              <a:t> בהתאם להנחיות </a:t>
            </a:r>
            <a:r>
              <a:rPr lang="he-IL" sz="2400" b="1" dirty="0">
                <a:solidFill>
                  <a:srgbClr val="0070C0"/>
                </a:solidFill>
              </a:rPr>
              <a:t>ולפרסם </a:t>
            </a:r>
            <a:r>
              <a:rPr lang="he-IL" sz="2400" b="1" dirty="0"/>
              <a:t>אותו.</a:t>
            </a:r>
            <a:r>
              <a:rPr lang="he-IL" sz="2400" b="1" dirty="0">
                <a:solidFill>
                  <a:srgbClr val="0070C0"/>
                </a:solidFill>
              </a:rPr>
              <a:t> </a:t>
            </a:r>
            <a:endParaRPr lang="he-IL" sz="2400" b="1" dirty="0"/>
          </a:p>
          <a:p>
            <a:pPr algn="r" rtl="1"/>
            <a:endParaRPr lang="he-IL" sz="1000" b="1" dirty="0"/>
          </a:p>
          <a:p>
            <a:pPr algn="r" rtl="1"/>
            <a:r>
              <a:rPr lang="he-IL" sz="2400" b="1" dirty="0"/>
              <a:t>לחצו על הכפתור "התחברו ופרסמו </a:t>
            </a:r>
            <a:r>
              <a:rPr lang="he-IL" sz="2400" b="1" dirty="0" err="1"/>
              <a:t>בפייסבוק</a:t>
            </a:r>
            <a:r>
              <a:rPr lang="he-IL" sz="2400" b="1" dirty="0"/>
              <a:t>" ופעלו בהתאם.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לאחר ביצוע המשימה תוכלו להמשיך במשחק.</a:t>
            </a:r>
          </a:p>
          <a:p>
            <a:pPr algn="r" rtl="1"/>
            <a:endParaRPr lang="he-IL" sz="1000" b="1" dirty="0"/>
          </a:p>
          <a:p>
            <a:pPr algn="r" rtl="1"/>
            <a:r>
              <a:rPr lang="he-IL" sz="2400" b="1" dirty="0">
                <a:solidFill>
                  <a:srgbClr val="FF0000"/>
                </a:solidFill>
              </a:rPr>
              <a:t>אם אין לכם חשבון </a:t>
            </a:r>
            <a:r>
              <a:rPr lang="he-IL" sz="2400" b="1" dirty="0" err="1">
                <a:solidFill>
                  <a:srgbClr val="FF0000"/>
                </a:solidFill>
              </a:rPr>
              <a:t>פייסבוק</a:t>
            </a:r>
            <a:r>
              <a:rPr lang="he-IL" sz="2400" b="1" dirty="0">
                <a:solidFill>
                  <a:srgbClr val="FF0000"/>
                </a:solidFill>
              </a:rPr>
              <a:t> או לא מעוניינים להשתמש בו לחצו על "דלג".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129878" y="956344"/>
            <a:ext cx="3233956" cy="5749256"/>
            <a:chOff x="129878" y="956344"/>
            <a:chExt cx="3233956" cy="5749256"/>
          </a:xfrm>
        </p:grpSpPr>
        <p:sp>
          <p:nvSpPr>
            <p:cNvPr id="7" name="Rectangle 6"/>
            <p:cNvSpPr/>
            <p:nvPr/>
          </p:nvSpPr>
          <p:spPr>
            <a:xfrm>
              <a:off x="587656" y="2045677"/>
              <a:ext cx="2318400" cy="344477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23" y="2035044"/>
              <a:ext cx="2304000" cy="285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78" y="956344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348" y="2843213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86200"/>
              <a:ext cx="2133600" cy="3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214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3200401" y="1374002"/>
            <a:ext cx="5486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יכולה להופיע משימת </a:t>
            </a:r>
            <a:r>
              <a:rPr lang="he-IL" sz="2400" b="1" dirty="0" err="1"/>
              <a:t>פייסבוק</a:t>
            </a:r>
            <a:r>
              <a:rPr lang="he-IL" sz="2400" b="1" dirty="0"/>
              <a:t> שבה צריך </a:t>
            </a:r>
            <a:r>
              <a:rPr lang="he-IL" sz="2400" b="1" dirty="0">
                <a:solidFill>
                  <a:srgbClr val="0070C0"/>
                </a:solidFill>
              </a:rPr>
              <a:t>לצלם תמונה </a:t>
            </a:r>
            <a:r>
              <a:rPr lang="he-IL" sz="2400" b="1" dirty="0"/>
              <a:t>בהתאם להנחיות </a:t>
            </a:r>
            <a:r>
              <a:rPr lang="he-IL" sz="2400" b="1" dirty="0">
                <a:solidFill>
                  <a:srgbClr val="0070C0"/>
                </a:solidFill>
              </a:rPr>
              <a:t>ולפרסם את התמונה עם סטטוס נלווה. </a:t>
            </a:r>
            <a:endParaRPr lang="he-IL" sz="2400" b="1" dirty="0"/>
          </a:p>
          <a:p>
            <a:pPr algn="r" rtl="1"/>
            <a:endParaRPr lang="he-IL" sz="1000" b="1" dirty="0"/>
          </a:p>
          <a:p>
            <a:pPr algn="r" rtl="1"/>
            <a:r>
              <a:rPr lang="he-IL" sz="2400" b="1" dirty="0"/>
              <a:t>בלחיצה על הכפתור "צלם תמונה" תפתח המצלמה אוטומטית. לאחר הצילום לחצו על הכפתור "התחברו ופרסמו </a:t>
            </a:r>
            <a:r>
              <a:rPr lang="he-IL" sz="2400" b="1" dirty="0" err="1"/>
              <a:t>בפייסבוק</a:t>
            </a:r>
            <a:r>
              <a:rPr lang="he-IL" sz="2400" b="1" dirty="0"/>
              <a:t>" ופעלו בהתאם. לאחר ביצוע המשימה תוכלו להמשיך במשחק.</a:t>
            </a:r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>
                <a:solidFill>
                  <a:srgbClr val="FF0000"/>
                </a:solidFill>
              </a:rPr>
              <a:t>אם אין לכם חשבון </a:t>
            </a:r>
            <a:r>
              <a:rPr lang="he-IL" sz="2400" b="1" dirty="0" err="1">
                <a:solidFill>
                  <a:srgbClr val="FF0000"/>
                </a:solidFill>
              </a:rPr>
              <a:t>פייסבוק</a:t>
            </a:r>
            <a:r>
              <a:rPr lang="he-IL" sz="2400" b="1" dirty="0">
                <a:solidFill>
                  <a:srgbClr val="FF0000"/>
                </a:solidFill>
              </a:rPr>
              <a:t> או לא מעוניינים להשתמש בו לחצו על "דלג".</a:t>
            </a:r>
          </a:p>
          <a:p>
            <a:pPr algn="r" rtl="1"/>
            <a:endParaRPr lang="he-IL" sz="24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81641" y="762000"/>
            <a:ext cx="532308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משימת </a:t>
            </a:r>
            <a:r>
              <a:rPr lang="he-IL" dirty="0" err="1"/>
              <a:t>פייסבוק</a:t>
            </a:r>
            <a:r>
              <a:rPr lang="he-IL" dirty="0"/>
              <a:t> – סטטוס ותמונה   </a:t>
            </a:r>
            <a:endParaRPr lang="en-GB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-31508" y="996692"/>
            <a:ext cx="3233956" cy="5749256"/>
            <a:chOff x="-31508" y="996692"/>
            <a:chExt cx="3233956" cy="5749256"/>
          </a:xfrm>
        </p:grpSpPr>
        <p:sp>
          <p:nvSpPr>
            <p:cNvPr id="7" name="Rectangle 6"/>
            <p:cNvSpPr/>
            <p:nvPr/>
          </p:nvSpPr>
          <p:spPr>
            <a:xfrm>
              <a:off x="412622" y="2057400"/>
              <a:ext cx="2318400" cy="344477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88"/>
            <a:stretch/>
          </p:blipFill>
          <p:spPr bwMode="auto">
            <a:xfrm>
              <a:off x="430058" y="2016588"/>
              <a:ext cx="2322000" cy="194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95" b="20793"/>
            <a:stretch/>
          </p:blipFill>
          <p:spPr bwMode="auto">
            <a:xfrm>
              <a:off x="471030" y="3871320"/>
              <a:ext cx="2232000" cy="34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508" y="996692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23" b="9571"/>
            <a:stretch/>
          </p:blipFill>
          <p:spPr bwMode="auto">
            <a:xfrm>
              <a:off x="549124" y="5190577"/>
              <a:ext cx="2083867" cy="27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66" y="4163532"/>
              <a:ext cx="1023869" cy="104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87" b="25279"/>
            <a:stretch/>
          </p:blipFill>
          <p:spPr bwMode="auto">
            <a:xfrm>
              <a:off x="557075" y="4210268"/>
              <a:ext cx="2083867" cy="99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55" y="2792693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32" y="5156382"/>
              <a:ext cx="2133600" cy="3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372320-69D9-4397-BD2B-0A9FA71805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1" t="1353" r="1101"/>
          <a:stretch/>
        </p:blipFill>
        <p:spPr>
          <a:xfrm>
            <a:off x="422785" y="2139057"/>
            <a:ext cx="2325371" cy="34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מענה שגוי לשאלות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00401" y="1805962"/>
            <a:ext cx="54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אם אתם לא יודעים את התשובה </a:t>
            </a:r>
          </a:p>
          <a:p>
            <a:pPr algn="r" rtl="1"/>
            <a:r>
              <a:rPr lang="he-IL" sz="2400" b="1" dirty="0">
                <a:solidFill>
                  <a:srgbClr val="FF0000"/>
                </a:solidFill>
              </a:rPr>
              <a:t>לא כדאי סתם לנחש: </a:t>
            </a:r>
          </a:p>
          <a:p>
            <a:pPr algn="r" rtl="1"/>
            <a:endParaRPr lang="he-IL" sz="2400" b="1" dirty="0"/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הדירוג שלכם במשחק ייקבע במידה רבה על ידי מספר השגיאות שעשיתם במהלך המשחק.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שגיאה חוזרת עלולה לעכב אתכם.</a:t>
            </a:r>
          </a:p>
          <a:p>
            <a:pPr algn="r" rtl="1"/>
            <a:endParaRPr lang="he-IL" sz="2400" b="1" dirty="0"/>
          </a:p>
          <a:p>
            <a:pPr algn="r" rtl="1"/>
            <a:endParaRPr lang="he-IL" sz="2400" b="1" dirty="0"/>
          </a:p>
          <a:p>
            <a:pPr algn="r" rtl="1"/>
            <a:r>
              <a:rPr lang="he-IL" sz="2400" b="1" dirty="0"/>
              <a:t>חפשו את התשובות בשטח, ברשת או בכל דרך אחרת, התייעצו ביניכם ... 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sp>
          <p:nvSpPr>
            <p:cNvPr id="6" name="Rectangle 5"/>
            <p:cNvSpPr/>
            <p:nvPr/>
          </p:nvSpPr>
          <p:spPr>
            <a:xfrm>
              <a:off x="598289" y="2057400"/>
              <a:ext cx="2318400" cy="3444776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503"/>
            <a:stretch/>
          </p:blipFill>
          <p:spPr bwMode="auto">
            <a:xfrm>
              <a:off x="594931" y="2046767"/>
              <a:ext cx="2304000" cy="84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31" y="2889569"/>
              <a:ext cx="2304000" cy="258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456" y="2971800"/>
              <a:ext cx="742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452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>
          <a:xfrm>
            <a:off x="457199" y="762000"/>
            <a:ext cx="834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800" b="1" dirty="0"/>
              <a:t>מה עושים אם באמצע המשחק נסגרת לכם האפליקציה? </a:t>
            </a:r>
          </a:p>
        </p:txBody>
      </p:sp>
      <p:sp>
        <p:nvSpPr>
          <p:cNvPr id="8" name="Rectangle 2"/>
          <p:cNvSpPr/>
          <p:nvPr/>
        </p:nvSpPr>
        <p:spPr>
          <a:xfrm>
            <a:off x="3962400" y="1807786"/>
            <a:ext cx="4634653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he-IL" sz="2000" b="1" dirty="0"/>
              <a:t>נכנסים שוב לאפליקציה 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he-IL" sz="2000" b="1" dirty="0"/>
              <a:t>מוצאים את המשחק המתאים ונכנסים אליו 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he-IL" sz="2000" b="1" dirty="0"/>
              <a:t>שם הקבוצה שלכם יופיע למעלה - בחרו אותו והיכנסו שוב למשחק - </a:t>
            </a:r>
            <a:r>
              <a:rPr lang="he-IL" sz="2000" b="1" dirty="0">
                <a:solidFill>
                  <a:srgbClr val="FF0000"/>
                </a:solidFill>
              </a:rPr>
              <a:t>אל תגדירו שם חדש!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he-IL" sz="2000" b="1" dirty="0"/>
              <a:t>האפליקציה תחזיר אתכם </a:t>
            </a:r>
            <a:r>
              <a:rPr lang="he-IL" sz="2000" b="1" dirty="0">
                <a:solidFill>
                  <a:srgbClr val="0070C0"/>
                </a:solidFill>
              </a:rPr>
              <a:t>בדיוק למקום שבו הפסקתם.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endParaRPr lang="he-IL" sz="2000" b="1" dirty="0"/>
          </a:p>
        </p:txBody>
      </p:sp>
      <p:pic>
        <p:nvPicPr>
          <p:cNvPr id="9" name="Picture 2" descr="http://cdn1.dribbble.com/users/31731/screenshots/399383/attachments/22113/iphone4s-black-template-detai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233956" cy="55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26615A-C16B-4636-BF62-65DF63DF4174}"/>
              </a:ext>
            </a:extLst>
          </p:cNvPr>
          <p:cNvGrpSpPr/>
          <p:nvPr/>
        </p:nvGrpSpPr>
        <p:grpSpPr>
          <a:xfrm>
            <a:off x="694499" y="2238374"/>
            <a:ext cx="2307092" cy="3498850"/>
            <a:chOff x="700849" y="2259230"/>
            <a:chExt cx="2289457" cy="3472108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 rotWithShape="1">
            <a:blip r:embed="rId4"/>
            <a:srcRect b="77178"/>
            <a:stretch/>
          </p:blipFill>
          <p:spPr>
            <a:xfrm>
              <a:off x="700849" y="2259230"/>
              <a:ext cx="2289457" cy="65736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F33AE2-2400-4BF8-9794-BF8D36150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385"/>
            <a:stretch/>
          </p:blipFill>
          <p:spPr>
            <a:xfrm>
              <a:off x="702577" y="2683338"/>
              <a:ext cx="2286000" cy="3048000"/>
            </a:xfrm>
            <a:prstGeom prst="rect">
              <a:avLst/>
            </a:prstGeom>
          </p:spPr>
        </p:pic>
      </p:grpSp>
      <p:sp>
        <p:nvSpPr>
          <p:cNvPr id="19" name="חץ ימינה 18"/>
          <p:cNvSpPr/>
          <p:nvPr/>
        </p:nvSpPr>
        <p:spPr>
          <a:xfrm rot="9679630">
            <a:off x="2724492" y="3547169"/>
            <a:ext cx="1308599" cy="57428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197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RuCUTJF2rAvPWPjAS4I8LXqPGjMdkgReWDdXQyWeJvXu1tW-Tj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30" y="5076495"/>
            <a:ext cx="1990570" cy="16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/>
          <p:nvPr/>
        </p:nvSpPr>
        <p:spPr>
          <a:xfrm>
            <a:off x="525591" y="1066800"/>
            <a:ext cx="816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3200" b="1" dirty="0"/>
              <a:t>מה עושים אם באמצע המשחק נגמרת הסוללה ? </a:t>
            </a:r>
          </a:p>
        </p:txBody>
      </p:sp>
      <p:sp>
        <p:nvSpPr>
          <p:cNvPr id="9" name="Rectangle 2"/>
          <p:cNvSpPr/>
          <p:nvPr/>
        </p:nvSpPr>
        <p:spPr>
          <a:xfrm>
            <a:off x="762001" y="2043767"/>
            <a:ext cx="7609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FF0000"/>
                </a:solidFill>
              </a:rPr>
              <a:t>אי אפשר להמשיך לשחק כקבוצה שהגדרתם </a:t>
            </a:r>
            <a:r>
              <a:rPr lang="he-IL" sz="3600" b="1" dirty="0"/>
              <a:t>... עד שתטענו את המכשיר</a:t>
            </a:r>
          </a:p>
          <a:p>
            <a:pPr algn="r" rtl="1"/>
            <a:endParaRPr lang="he-IL" sz="2800" b="1" dirty="0"/>
          </a:p>
          <a:p>
            <a:pPr algn="r" rtl="1"/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636720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657600"/>
            <a:ext cx="4411877" cy="1944216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/>
              <a:t>בהצלחה ! 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954587" y="1371600"/>
            <a:ext cx="688701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dirty="0"/>
              <a:t>שם המשחק שלכם הוא: </a:t>
            </a:r>
            <a:r>
              <a:rPr lang="he-IL" sz="2400" i="1" dirty="0">
                <a:solidFill>
                  <a:srgbClr val="FF0000"/>
                </a:solidFill>
              </a:rPr>
              <a:t>[להשלים על ידי מנהל המשחק]</a:t>
            </a:r>
            <a:endParaRPr lang="he-IL" sz="3200" b="1" i="1" dirty="0">
              <a:solidFill>
                <a:srgbClr val="FF0000"/>
              </a:solidFill>
            </a:endParaRPr>
          </a:p>
          <a:p>
            <a:pPr algn="r"/>
            <a:endParaRPr lang="he-IL" sz="2400" dirty="0"/>
          </a:p>
          <a:p>
            <a:pPr algn="r"/>
            <a:endParaRPr lang="he-IL" sz="2400" dirty="0"/>
          </a:p>
          <a:p>
            <a:pPr algn="ctr" rtl="1"/>
            <a:r>
              <a:rPr lang="he-IL" sz="2400" dirty="0"/>
              <a:t>קוד המשחק : </a:t>
            </a:r>
            <a:r>
              <a:rPr lang="he-IL" sz="3200" i="1" dirty="0">
                <a:solidFill>
                  <a:srgbClr val="FF0000"/>
                </a:solidFill>
              </a:rPr>
              <a:t>[להשלים על ידי מנהל המשחק]</a:t>
            </a:r>
            <a:endParaRPr lang="he-IL" sz="3200" b="1" i="1" dirty="0">
              <a:solidFill>
                <a:srgbClr val="FF0000"/>
              </a:solidFill>
            </a:endParaRPr>
          </a:p>
          <a:p>
            <a:pPr algn="ctr" fontAlgn="base"/>
            <a:r>
              <a:rPr lang="he-I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15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41586" y="1061545"/>
            <a:ext cx="83820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he-IL" sz="2800" b="1" dirty="0"/>
              <a:t>המשחק מתנהל באמצעות </a:t>
            </a:r>
            <a:r>
              <a:rPr lang="he-IL" sz="2800" b="1" dirty="0" err="1"/>
              <a:t>הסמארטפון</a:t>
            </a:r>
            <a:r>
              <a:rPr lang="he-IL" sz="2800" b="1" dirty="0"/>
              <a:t>, כתחרות בין קבוצות או יחידים. </a:t>
            </a:r>
          </a:p>
          <a:p>
            <a:pPr algn="r" rtl="1" eaLnBrk="1" hangingPunct="1"/>
            <a:endParaRPr lang="he-IL" sz="1200" b="1" dirty="0"/>
          </a:p>
          <a:p>
            <a:pPr algn="r" rtl="1" eaLnBrk="1" hangingPunct="1"/>
            <a:r>
              <a:rPr lang="he-IL" sz="2800" b="1" dirty="0"/>
              <a:t>במהלך המשחק תתבקשו לזהות תחנות בעזרת רמזים ולהגיע פיסית לתחנות אלה.  </a:t>
            </a:r>
          </a:p>
          <a:p>
            <a:pPr algn="r" rtl="1" eaLnBrk="1" hangingPunct="1"/>
            <a:endParaRPr lang="he-IL" sz="1200" b="1" dirty="0"/>
          </a:p>
          <a:p>
            <a:pPr algn="r" rtl="1" eaLnBrk="1" hangingPunct="1"/>
            <a:r>
              <a:rPr lang="he-IL" sz="2800" b="1" dirty="0"/>
              <a:t>בכל תחנה תוצגנה משימות שהשלמתן היא תנאי לקבלת הרמז/ים לתחנה הבאה.</a:t>
            </a:r>
            <a:endParaRPr lang="en-US" sz="2800" b="1" dirty="0"/>
          </a:p>
          <a:p>
            <a:pPr algn="r" rtl="1" eaLnBrk="1" hangingPunct="1"/>
            <a:endParaRPr lang="en-US" sz="2800" b="1" dirty="0"/>
          </a:p>
          <a:p>
            <a:pPr algn="r" rtl="1" eaLnBrk="1" hangingPunct="1"/>
            <a:r>
              <a:rPr lang="he-IL" sz="2800" dirty="0"/>
              <a:t>על כל </a:t>
            </a:r>
            <a:r>
              <a:rPr lang="he-IL" sz="2800" b="1" dirty="0"/>
              <a:t>קבוצה</a:t>
            </a:r>
            <a:r>
              <a:rPr lang="he-IL" sz="2800" dirty="0"/>
              <a:t> להצטייד </a:t>
            </a:r>
            <a:r>
              <a:rPr lang="he-IL" sz="2800" dirty="0">
                <a:solidFill>
                  <a:srgbClr val="0070C0"/>
                </a:solidFill>
                <a:latin typeface="+mn-lt"/>
                <a:cs typeface="+mn-cs"/>
              </a:rPr>
              <a:t>בסמארטפון</a:t>
            </a:r>
            <a:r>
              <a:rPr lang="he-IL" sz="2800" dirty="0">
                <a:solidFill>
                  <a:srgbClr val="FF0000"/>
                </a:solidFill>
              </a:rPr>
              <a:t> </a:t>
            </a:r>
            <a:r>
              <a:rPr lang="he-IL" sz="2800" b="1" dirty="0">
                <a:solidFill>
                  <a:srgbClr val="0070C0"/>
                </a:solidFill>
                <a:latin typeface="+mn-lt"/>
                <a:cs typeface="+mn-cs"/>
              </a:rPr>
              <a:t>אחד</a:t>
            </a:r>
            <a:r>
              <a:rPr lang="he-IL" sz="2800" dirty="0">
                <a:solidFill>
                  <a:srgbClr val="FF0000"/>
                </a:solidFill>
              </a:rPr>
              <a:t> </a:t>
            </a:r>
            <a:r>
              <a:rPr lang="he-IL" sz="2800" dirty="0"/>
              <a:t>בעל:  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he-IL" sz="3200" b="1" dirty="0">
                <a:solidFill>
                  <a:srgbClr val="0070C0"/>
                </a:solidFill>
                <a:latin typeface="+mn-lt"/>
                <a:cs typeface="+mn-cs"/>
              </a:rPr>
              <a:t> סוללה טעונה 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he-IL" sz="3200" b="1" dirty="0">
                <a:solidFill>
                  <a:srgbClr val="0070C0"/>
                </a:solidFill>
                <a:latin typeface="+mn-lt"/>
                <a:cs typeface="+mn-cs"/>
              </a:rPr>
              <a:t> חיישן 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+mn-cs"/>
              </a:rPr>
              <a:t>GPS</a:t>
            </a:r>
            <a:r>
              <a:rPr lang="he-IL" sz="3200" b="1" dirty="0">
                <a:solidFill>
                  <a:srgbClr val="0070C0"/>
                </a:solidFill>
                <a:latin typeface="+mn-lt"/>
                <a:cs typeface="+mn-cs"/>
              </a:rPr>
              <a:t> פעיל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he-IL" sz="3200" b="1" dirty="0">
                <a:solidFill>
                  <a:srgbClr val="0070C0"/>
                </a:solidFill>
                <a:latin typeface="+mn-lt"/>
                <a:cs typeface="+mn-cs"/>
              </a:rPr>
              <a:t> גלישה סלולארית  </a:t>
            </a:r>
            <a:endParaRPr lang="en-US" sz="32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15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1056774"/>
            <a:ext cx="578725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he-IL" sz="3200" dirty="0">
                <a:solidFill>
                  <a:srgbClr val="FF0000"/>
                </a:solidFill>
              </a:rPr>
              <a:t>מידע כללי חשוב: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573440" y="2217507"/>
            <a:ext cx="7792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dirty="0"/>
              <a:t>בכל מקרה, אם סיימתם את המשחק ואם לא – נא להגיע ל</a:t>
            </a:r>
            <a:r>
              <a:rPr lang="en-US" sz="3600" dirty="0">
                <a:solidFill>
                  <a:srgbClr val="FF0000"/>
                </a:solidFill>
              </a:rPr>
              <a:t>XXXXX</a:t>
            </a:r>
            <a:r>
              <a:rPr lang="en-US" sz="3600" dirty="0"/>
              <a:t>-</a:t>
            </a:r>
            <a:r>
              <a:rPr lang="he-IL" sz="3600" dirty="0"/>
              <a:t> בשעה </a:t>
            </a:r>
            <a:r>
              <a:rPr lang="en-US" sz="3600" dirty="0">
                <a:solidFill>
                  <a:srgbClr val="FF0000"/>
                </a:solidFill>
              </a:rPr>
              <a:t>XX:XX</a:t>
            </a:r>
            <a:endParaRPr lang="en-US" sz="3600" dirty="0"/>
          </a:p>
        </p:txBody>
      </p:sp>
      <p:sp>
        <p:nvSpPr>
          <p:cNvPr id="9" name="Rectangle 2"/>
          <p:cNvSpPr/>
          <p:nvPr/>
        </p:nvSpPr>
        <p:spPr>
          <a:xfrm>
            <a:off x="749968" y="3971834"/>
            <a:ext cx="7792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dirty="0"/>
              <a:t>אם נתקלתם בבעיה כלשהי נא להתקשר לטלפון </a:t>
            </a:r>
            <a:r>
              <a:rPr lang="en-US" sz="3600" dirty="0">
                <a:solidFill>
                  <a:srgbClr val="FF0000"/>
                </a:solidFill>
              </a:rPr>
              <a:t>XXXXXXXXXX</a:t>
            </a:r>
          </a:p>
        </p:txBody>
      </p:sp>
    </p:spTree>
    <p:extLst>
      <p:ext uri="{BB962C8B-B14F-4D97-AF65-F5344CB8AC3E}">
        <p14:creationId xmlns:p14="http://schemas.microsoft.com/office/powerpoint/2010/main" val="111384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שלבי פעולה </a:t>
            </a:r>
            <a:r>
              <a:rPr lang="he-IL" sz="2000" dirty="0"/>
              <a:t> 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he-IL" sz="3200" dirty="0"/>
              <a:t>התקנת היישום במכשיר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he-IL" sz="3200" dirty="0"/>
              <a:t>כניסה למשחק </a:t>
            </a:r>
            <a:r>
              <a:rPr lang="he-IL" dirty="0">
                <a:solidFill>
                  <a:srgbClr val="FF0000"/>
                </a:solidFill>
              </a:rPr>
              <a:t>במכשיר </a:t>
            </a:r>
            <a:r>
              <a:rPr lang="he-IL" b="1" dirty="0">
                <a:solidFill>
                  <a:srgbClr val="FF0000"/>
                </a:solidFill>
              </a:rPr>
              <a:t>אחד</a:t>
            </a:r>
            <a:r>
              <a:rPr lang="he-IL" dirty="0">
                <a:solidFill>
                  <a:srgbClr val="FF0000"/>
                </a:solidFill>
              </a:rPr>
              <a:t> לקבוצה!</a:t>
            </a:r>
            <a:r>
              <a:rPr lang="he-IL" dirty="0"/>
              <a:t> </a:t>
            </a:r>
            <a:br>
              <a:rPr lang="en-US" dirty="0"/>
            </a:br>
            <a:r>
              <a:rPr lang="he-IL" dirty="0"/>
              <a:t>מכשירים נוספים יכולים להועיל לחיפוש מידע במידת הצורך </a:t>
            </a:r>
            <a:endParaRPr lang="he-IL" sz="32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he-IL" sz="3200" dirty="0"/>
              <a:t>הגדרת שם לקבוצה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AutoNum type="arabicPeriod"/>
            </a:pPr>
            <a:r>
              <a:rPr lang="he-IL" sz="3200" dirty="0"/>
              <a:t>משחקים ...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5181600"/>
            <a:ext cx="679224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he-IL" sz="3600" b="1" dirty="0">
                <a:solidFill>
                  <a:srgbClr val="FF0000"/>
                </a:solidFill>
              </a:rPr>
              <a:t>וודאו שהמכשיר טעון - סוללה מלאה</a:t>
            </a:r>
          </a:p>
          <a:p>
            <a:pPr algn="ctr">
              <a:buNone/>
            </a:pPr>
            <a:r>
              <a:rPr lang="he-IL" sz="3200" b="1" dirty="0">
                <a:solidFill>
                  <a:srgbClr val="FF0000"/>
                </a:solidFill>
              </a:rPr>
              <a:t>ועוצמת הקול מקסימאלית </a:t>
            </a:r>
          </a:p>
        </p:txBody>
      </p:sp>
      <p:pic>
        <p:nvPicPr>
          <p:cNvPr id="8194" name="Picture 2" descr="https://encrypted-tbn0.gstatic.com/images?q=tbn:ANd9GcRuCUTJF2rAvPWPjAS4I8LXqPGjMdkgReWDdXQyWeJvXu1tW-Tj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02" y="5029199"/>
            <a:ext cx="1990570" cy="16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0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התקנת יישום (חד פעמית)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50392"/>
              </p:ext>
            </p:extLst>
          </p:nvPr>
        </p:nvGraphicFramePr>
        <p:xfrm>
          <a:off x="533400" y="1485000"/>
          <a:ext cx="8001000" cy="2203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4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>
                          <a:solidFill>
                            <a:srgbClr val="FFFFFF"/>
                          </a:solidFill>
                        </a:rPr>
                        <a:t>אנדרואיד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he-I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(גרסה 4.1 ומעלה)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/>
                        <a:t>אייפון </a:t>
                      </a:r>
                      <a:r>
                        <a:rPr lang="he-IL" sz="1800" dirty="0"/>
                        <a:t>(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iOS</a:t>
                      </a:r>
                      <a:r>
                        <a:rPr lang="he-I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גרסה 6.0</a:t>
                      </a:r>
                      <a:r>
                        <a:rPr lang="he-IL" sz="1800" dirty="0"/>
                        <a:t> ומעלה)</a:t>
                      </a:r>
                      <a:endParaRPr lang="he-IL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40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1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/>
                        <a:t>היכנסו ל – </a:t>
                      </a:r>
                      <a:r>
                        <a:rPr lang="en-US" sz="2400" b="1"/>
                        <a:t>Play Store</a:t>
                      </a:r>
                      <a:r>
                        <a:rPr lang="he-IL" sz="2400" b="1"/>
                        <a:t> 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/>
                        <a:t>היכנסו ל – </a:t>
                      </a:r>
                      <a:r>
                        <a:rPr lang="en-US" sz="2400" b="1" dirty="0"/>
                        <a:t>App Store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40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2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/>
                        <a:t>חפשו </a:t>
                      </a:r>
                      <a:r>
                        <a:rPr lang="en-US" sz="2400" b="1" dirty="0"/>
                        <a:t>treasure-hit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/>
                        <a:t>חפשו </a:t>
                      </a:r>
                      <a:r>
                        <a:rPr lang="en-US" sz="2400" b="1" dirty="0"/>
                        <a:t>treasure-hit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40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3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התקינו היישום במכשיר שלכם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/>
                        <a:t>התקינו היישום במכשיר שלכם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76200" y="3657600"/>
            <a:ext cx="91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dirty="0"/>
              <a:t>או סרקו את הברקוד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8" y="6173407"/>
            <a:ext cx="964369" cy="345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67" y="6172200"/>
            <a:ext cx="883133" cy="359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25" y="4115863"/>
            <a:ext cx="1925675" cy="1925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26" y="4114800"/>
            <a:ext cx="1932302" cy="19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התאמת שפה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33800" y="1676400"/>
            <a:ext cx="4953000" cy="4876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he-IL" b="1" dirty="0"/>
              <a:t>פתחו את האפליקציה.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he-IL" b="1" dirty="0"/>
              <a:t>אם התצוגה </a:t>
            </a:r>
            <a:r>
              <a:rPr lang="he-IL" b="1" dirty="0">
                <a:solidFill>
                  <a:srgbClr val="FF0000"/>
                </a:solidFill>
              </a:rPr>
              <a:t>אינה</a:t>
            </a:r>
            <a:r>
              <a:rPr lang="he-IL" b="1" dirty="0"/>
              <a:t> בעברית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he-IL" b="1" dirty="0"/>
              <a:t>שנו את שפת הממשק על ידי בחירת "עברית" מהתפריט שנפתח בפינה העליונה כדי שהתצוגה תראה כך:</a:t>
            </a:r>
          </a:p>
          <a:p>
            <a:pPr>
              <a:buNone/>
            </a:pPr>
            <a:endParaRPr lang="he-IL" sz="1100" dirty="0"/>
          </a:p>
          <a:p>
            <a:pPr>
              <a:buNone/>
            </a:pPr>
            <a:endParaRPr lang="he-IL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US" sz="20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476249" y="782976"/>
            <a:ext cx="3409951" cy="5846424"/>
            <a:chOff x="476249" y="782976"/>
            <a:chExt cx="3409951" cy="5846424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433" y="1931620"/>
              <a:ext cx="2338175" cy="2880360"/>
            </a:xfrm>
            <a:prstGeom prst="rect">
              <a:avLst/>
            </a:prstGeom>
          </p:spPr>
        </p:pic>
        <p:pic>
          <p:nvPicPr>
            <p:cNvPr id="1026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87" y="782976"/>
              <a:ext cx="3288613" cy="584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76249" y="1375516"/>
              <a:ext cx="666751" cy="656032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59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temi\Downloads\download (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34" y="2578387"/>
            <a:ext cx="2890759" cy="42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כניסה למשחק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5394" y="1447800"/>
            <a:ext cx="8107111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2800" dirty="0"/>
              <a:t>באמצעות</a:t>
            </a:r>
            <a:r>
              <a:rPr lang="he-IL" sz="2800" b="1" dirty="0"/>
              <a:t> קוד המשחק  </a:t>
            </a:r>
            <a:r>
              <a:rPr lang="he-IL" sz="2800" dirty="0"/>
              <a:t>שיימסר לכם </a:t>
            </a:r>
            <a:r>
              <a:rPr lang="he-IL" sz="2800" b="1" dirty="0"/>
              <a:t>בסיום התדריך</a:t>
            </a:r>
            <a:r>
              <a:rPr lang="he-IL" sz="2800" dirty="0"/>
              <a:t>.</a:t>
            </a:r>
          </a:p>
          <a:p>
            <a:pPr>
              <a:buNone/>
            </a:pPr>
            <a:endParaRPr lang="he-IL" sz="2800" dirty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8" name="מלבן 7"/>
          <p:cNvSpPr/>
          <p:nvPr/>
        </p:nvSpPr>
        <p:spPr>
          <a:xfrm>
            <a:off x="947544" y="2286000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 err="1"/>
              <a:t>באייפון</a:t>
            </a:r>
            <a:r>
              <a:rPr lang="he-IL" sz="2800" b="1" dirty="0"/>
              <a:t> </a:t>
            </a:r>
          </a:p>
        </p:txBody>
      </p:sp>
      <p:sp>
        <p:nvSpPr>
          <p:cNvPr id="21" name="מלבן 20"/>
          <p:cNvSpPr/>
          <p:nvPr/>
        </p:nvSpPr>
        <p:spPr>
          <a:xfrm>
            <a:off x="6514347" y="2286000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/>
              <a:t>באנדרואיד </a:t>
            </a:r>
          </a:p>
        </p:txBody>
      </p:sp>
      <p:sp>
        <p:nvSpPr>
          <p:cNvPr id="26" name="Content Placeholder 9"/>
          <p:cNvSpPr txBox="1">
            <a:spLocks/>
          </p:cNvSpPr>
          <p:nvPr/>
        </p:nvSpPr>
        <p:spPr>
          <a:xfrm>
            <a:off x="2589792" y="4378359"/>
            <a:ext cx="4344408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e-IL" dirty="0"/>
              <a:t>להכנסת קוד המשחק</a:t>
            </a:r>
            <a:endParaRPr lang="he-IL" sz="1200" dirty="0"/>
          </a:p>
          <a:p>
            <a:pPr algn="ctr">
              <a:buFont typeface="Arial" pitchFamily="34" charset="0"/>
              <a:buNone/>
            </a:pPr>
            <a:endParaRPr lang="he-IL" dirty="0"/>
          </a:p>
          <a:p>
            <a:pPr algn="ctr">
              <a:buFont typeface="Arial" pitchFamily="34" charset="0"/>
              <a:buNone/>
            </a:pPr>
            <a:endParaRPr lang="en-GB" dirty="0"/>
          </a:p>
          <a:p>
            <a:pPr algn="ctr">
              <a:buFont typeface="Arial" pitchFamily="34" charset="0"/>
              <a:buNone/>
            </a:pPr>
            <a:endParaRPr lang="en-US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324211" y="2734764"/>
            <a:ext cx="2513592" cy="3818436"/>
            <a:chOff x="284620" y="2096771"/>
            <a:chExt cx="2898048" cy="4555298"/>
          </a:xfrm>
        </p:grpSpPr>
        <p:pic>
          <p:nvPicPr>
            <p:cNvPr id="1026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20" y="2096771"/>
              <a:ext cx="2898048" cy="455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miky ronen\Desktop\New folder\IMG_2615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9" b="21411"/>
            <a:stretch/>
          </p:blipFill>
          <p:spPr bwMode="auto">
            <a:xfrm>
              <a:off x="689517" y="2960890"/>
              <a:ext cx="2095688" cy="282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83" y="3417277"/>
            <a:ext cx="1818000" cy="238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4"/>
          <p:cNvCxnSpPr/>
          <p:nvPr/>
        </p:nvCxnSpPr>
        <p:spPr>
          <a:xfrm flipH="1">
            <a:off x="1066800" y="4835559"/>
            <a:ext cx="2362200" cy="580292"/>
          </a:xfrm>
          <a:prstGeom prst="straightConnector1">
            <a:avLst/>
          </a:prstGeom>
          <a:ln w="730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4"/>
          <p:cNvCxnSpPr/>
          <p:nvPr/>
        </p:nvCxnSpPr>
        <p:spPr>
          <a:xfrm>
            <a:off x="6172200" y="4591308"/>
            <a:ext cx="1413330" cy="244251"/>
          </a:xfrm>
          <a:prstGeom prst="straightConnector1">
            <a:avLst/>
          </a:prstGeom>
          <a:ln w="730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7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הגדרת קבוצה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24200" y="1676400"/>
            <a:ext cx="5562600" cy="4419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e-IL" b="1" dirty="0"/>
              <a:t>הגדירו שם לקבוצה שלכם בתיבה: "רשום קבוצה חדשה". 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e-IL" b="1" dirty="0"/>
              <a:t>אשרו על-ידי לחיצה על "רשום".</a:t>
            </a:r>
          </a:p>
          <a:p>
            <a:pPr>
              <a:buNone/>
            </a:pPr>
            <a:endParaRPr lang="he-IL" sz="1200" b="1" dirty="0"/>
          </a:p>
          <a:p>
            <a:pPr>
              <a:buNone/>
            </a:pPr>
            <a:r>
              <a:rPr lang="he-IL" b="1" dirty="0"/>
              <a:t>מרגע זה ואילך המכשיר </a:t>
            </a:r>
            <a:r>
              <a:rPr lang="he-IL" sz="2800" b="1" dirty="0"/>
              <a:t>יזהה את הקבוצה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800" b="1" dirty="0"/>
              <a:t>ויזכור את מהלכיה.</a:t>
            </a:r>
            <a:endParaRPr lang="he-IL" sz="12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e-IL" b="1" dirty="0"/>
              <a:t>אם מסיבה כלשהי היישום מתנתק/נסגר כל שעליכם לעשות הוא לפתוח שוב את היישום, להיכנס למשחק </a:t>
            </a:r>
            <a:r>
              <a:rPr lang="he-IL" sz="2800" b="1" dirty="0"/>
              <a:t>ולבחור את הקבוצה שלכם שכבר קיימת.</a:t>
            </a:r>
            <a:endParaRPr lang="he-I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he-IL" b="1" dirty="0">
                <a:solidFill>
                  <a:srgbClr val="0070C0"/>
                </a:solidFill>
              </a:rPr>
              <a:t>היישום יחזיר אתכם בדיוק לנקודה שבה הפסקתם.</a:t>
            </a:r>
            <a:endParaRPr lang="he-IL" dirty="0"/>
          </a:p>
          <a:p>
            <a:pPr>
              <a:buNone/>
            </a:pPr>
            <a:r>
              <a:rPr lang="he-IL" dirty="0"/>
              <a:t>לכן כל קבוצה משחקת רק במכשיר אחד!</a:t>
            </a:r>
            <a:endParaRPr lang="en-US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sp>
          <p:nvSpPr>
            <p:cNvPr id="3" name="Rectangle 2"/>
            <p:cNvSpPr/>
            <p:nvPr/>
          </p:nvSpPr>
          <p:spPr>
            <a:xfrm>
              <a:off x="609600" y="2128823"/>
              <a:ext cx="2265931" cy="334145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59"/>
            <a:stretch/>
          </p:blipFill>
          <p:spPr bwMode="auto">
            <a:xfrm>
              <a:off x="583985" y="2005953"/>
              <a:ext cx="2311615" cy="104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11" b="41111"/>
            <a:stretch/>
          </p:blipFill>
          <p:spPr>
            <a:xfrm>
              <a:off x="600467" y="3113215"/>
              <a:ext cx="2284406" cy="1534985"/>
            </a:xfrm>
            <a:prstGeom prst="rect">
              <a:avLst/>
            </a:prstGeom>
          </p:spPr>
        </p:pic>
        <p:pic>
          <p:nvPicPr>
            <p:cNvPr id="12" name="Picture 2" descr="http://cdn1.dribbble.com/users/31731/screenshots/399383/attachments/22113/iphone4s-black-template-detail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5" y="914400"/>
              <a:ext cx="3233956" cy="57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CE6B2E-6863-41DC-867B-BD176DAA7C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707"/>
          <a:stretch/>
        </p:blipFill>
        <p:spPr>
          <a:xfrm>
            <a:off x="604370" y="4014248"/>
            <a:ext cx="2281705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CCD3EF-10C8-4E07-90DA-E7A03AD50E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8875"/>
          <a:stretch/>
        </p:blipFill>
        <p:spPr>
          <a:xfrm>
            <a:off x="604370" y="3131144"/>
            <a:ext cx="2281705" cy="8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הגדרת קבוצה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24200" y="1676400"/>
            <a:ext cx="5562600" cy="4419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e-IL" b="1" dirty="0"/>
              <a:t>הגדירו שם לקבוצה שלכם בתיבה: "רשום קבוצה חדשה". 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e-IL" b="1" dirty="0"/>
              <a:t>סמנו האם אתם מאפשרים למנהל המשחק לפרסם ולשתף תמונות שיווצרו במהלכו. 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e-IL" b="1" dirty="0"/>
              <a:t>אשרו על-ידי לחיצה על "רשום".</a:t>
            </a:r>
          </a:p>
          <a:p>
            <a:pPr>
              <a:buNone/>
            </a:pPr>
            <a:endParaRPr lang="he-IL" sz="1200" b="1" dirty="0"/>
          </a:p>
          <a:p>
            <a:pPr>
              <a:buNone/>
            </a:pPr>
            <a:r>
              <a:rPr lang="he-IL" b="1" dirty="0"/>
              <a:t>מרגע זה ואילך המכשיר </a:t>
            </a:r>
            <a:r>
              <a:rPr lang="he-IL" sz="2800" b="1" dirty="0"/>
              <a:t>יזהה את הקבוצה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800" b="1" dirty="0"/>
              <a:t>ויזכור את מהלכיה.</a:t>
            </a:r>
            <a:endParaRPr lang="he-IL" sz="12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e-IL" b="1" dirty="0"/>
              <a:t>אם מסיבה כלשהי היישום מתנתק/נסגר כל שעליכם לעשות הוא לפתוח שוב את היישום, להיכנס למשחק </a:t>
            </a:r>
            <a:r>
              <a:rPr lang="he-IL" sz="2800" b="1" dirty="0"/>
              <a:t>ולבחור את הקבוצה שלכם שכבר קיימת.</a:t>
            </a:r>
            <a:endParaRPr lang="he-I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he-IL" b="1" dirty="0">
                <a:solidFill>
                  <a:srgbClr val="0070C0"/>
                </a:solidFill>
              </a:rPr>
              <a:t>היישום יחזיר אתכם בדיוק לנקודה שבה הפסקתם.</a:t>
            </a:r>
            <a:endParaRPr lang="he-IL" dirty="0"/>
          </a:p>
          <a:p>
            <a:pPr>
              <a:buNone/>
            </a:pPr>
            <a:r>
              <a:rPr lang="he-IL" dirty="0"/>
              <a:t>לכן כל קבוצה משחקת רק במכשיר אחד!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CDFFBC-E377-4A11-AB09-4CEA9DC4BA20}"/>
              </a:ext>
            </a:extLst>
          </p:cNvPr>
          <p:cNvGrpSpPr/>
          <p:nvPr/>
        </p:nvGrpSpPr>
        <p:grpSpPr>
          <a:xfrm>
            <a:off x="129755" y="914400"/>
            <a:ext cx="3233956" cy="5749256"/>
            <a:chOff x="129755" y="914400"/>
            <a:chExt cx="3233956" cy="5749256"/>
          </a:xfrm>
        </p:grpSpPr>
        <p:grpSp>
          <p:nvGrpSpPr>
            <p:cNvPr id="5" name="קבוצה 4"/>
            <p:cNvGrpSpPr/>
            <p:nvPr/>
          </p:nvGrpSpPr>
          <p:grpSpPr>
            <a:xfrm>
              <a:off x="129755" y="914400"/>
              <a:ext cx="3233956" cy="5749256"/>
              <a:chOff x="129755" y="914400"/>
              <a:chExt cx="3233956" cy="574925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09600" y="2128823"/>
                <a:ext cx="2265931" cy="3341454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259"/>
              <a:stretch/>
            </p:blipFill>
            <p:spPr bwMode="auto">
              <a:xfrm>
                <a:off x="583985" y="2005953"/>
                <a:ext cx="2311615" cy="104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תמונה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111" b="41111"/>
              <a:stretch/>
            </p:blipFill>
            <p:spPr>
              <a:xfrm>
                <a:off x="600467" y="3113215"/>
                <a:ext cx="2284406" cy="1534985"/>
              </a:xfrm>
              <a:prstGeom prst="rect">
                <a:avLst/>
              </a:prstGeom>
            </p:spPr>
          </p:pic>
          <p:pic>
            <p:nvPicPr>
              <p:cNvPr id="12" name="Picture 2" descr="http://cdn1.dribbble.com/users/31731/screenshots/399383/attachments/22113/iphone4s-black-template-detaile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55" y="914400"/>
                <a:ext cx="3233956" cy="5749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E6B2E-6863-41DC-867B-BD176DAA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2950828"/>
              <a:ext cx="2281705" cy="215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741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7">
  <a:themeElements>
    <a:clrScheme name="Treasure hit">
      <a:dk1>
        <a:srgbClr val="554135"/>
      </a:dk1>
      <a:lt1>
        <a:srgbClr val="EEEDE6"/>
      </a:lt1>
      <a:dk2>
        <a:srgbClr val="60B99A"/>
      </a:dk2>
      <a:lt2>
        <a:srgbClr val="EEEDE6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3146</TotalTime>
  <Words>1579</Words>
  <Application>Microsoft Office PowerPoint</Application>
  <PresentationFormat>On-screen Show (4:3)</PresentationFormat>
  <Paragraphs>283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Theme7</vt:lpstr>
      <vt:lpstr>PowerPoint Presentation</vt:lpstr>
      <vt:lpstr>יציאה למשחק - הנחיות לשחקנים</vt:lpstr>
      <vt:lpstr>PowerPoint Presentation</vt:lpstr>
      <vt:lpstr>שלבי פעולה  </vt:lpstr>
      <vt:lpstr>התקנת יישום (חד פעמית)</vt:lpstr>
      <vt:lpstr>התאמת שפה</vt:lpstr>
      <vt:lpstr>כניסה למשחק</vt:lpstr>
      <vt:lpstr>הגדרת קבוצה</vt:lpstr>
      <vt:lpstr>הגדרת קבוצה</vt:lpstr>
      <vt:lpstr>פתיח למשחק </vt:lpstr>
      <vt:lpstr>צפייה ברמזים</vt:lpstr>
      <vt:lpstr>צפייה ברמזים</vt:lpstr>
      <vt:lpstr>PowerPoint Presentation</vt:lpstr>
      <vt:lpstr>בדיקת מיקום – תחנת GPS</vt:lpstr>
      <vt:lpstr>בדיקת מיקום – תחנת ברקוד</vt:lpstr>
      <vt:lpstr>הגעה לתחנה</vt:lpstr>
      <vt:lpstr>המשימות – שאלת חד ברירה  </vt:lpstr>
      <vt:lpstr>המשימות – שאלת רב ברירה</vt:lpstr>
      <vt:lpstr>המשימות - שאלה פתוחה </vt:lpstr>
      <vt:lpstr>משימת ביצוע </vt:lpstr>
      <vt:lpstr>משימת יצירה – טקסט </vt:lpstr>
      <vt:lpstr>משימת יצירה – תמונה</vt:lpstr>
      <vt:lpstr>משימת יצירה – קישור</vt:lpstr>
      <vt:lpstr>משימת פייסבוק - סטטוס  </vt:lpstr>
      <vt:lpstr>PowerPoint Presentation</vt:lpstr>
      <vt:lpstr>מענה שגוי לשאלות</vt:lpstr>
      <vt:lpstr>PowerPoint Presentation</vt:lpstr>
      <vt:lpstr>PowerPoint Presentation</vt:lpstr>
      <vt:lpstr>בהצלחה 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חפש את המטמון – הנחיות לשחקנים</dc:title>
  <dc:creator>ROTEM ISRAEL</dc:creator>
  <cp:lastModifiedBy>work</cp:lastModifiedBy>
  <cp:revision>403</cp:revision>
  <dcterms:created xsi:type="dcterms:W3CDTF">2013-11-12T18:11:31Z</dcterms:created>
  <dcterms:modified xsi:type="dcterms:W3CDTF">2020-02-26T13:27:59Z</dcterms:modified>
</cp:coreProperties>
</file>