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78" r:id="rId3"/>
    <p:sldId id="281" r:id="rId4"/>
    <p:sldId id="286" r:id="rId5"/>
    <p:sldId id="282" r:id="rId6"/>
    <p:sldId id="259" r:id="rId7"/>
    <p:sldId id="260" r:id="rId8"/>
    <p:sldId id="261" r:id="rId9"/>
    <p:sldId id="272" r:id="rId10"/>
    <p:sldId id="262" r:id="rId11"/>
    <p:sldId id="287" r:id="rId12"/>
    <p:sldId id="263" r:id="rId13"/>
    <p:sldId id="264" r:id="rId14"/>
    <p:sldId id="271" r:id="rId15"/>
    <p:sldId id="268" r:id="rId16"/>
    <p:sldId id="265" r:id="rId17"/>
    <p:sldId id="273" r:id="rId18"/>
    <p:sldId id="274" r:id="rId19"/>
    <p:sldId id="275" r:id="rId20"/>
    <p:sldId id="266" r:id="rId21"/>
    <p:sldId id="284" r:id="rId22"/>
    <p:sldId id="285" r:id="rId23"/>
    <p:sldId id="269" r:id="rId24"/>
    <p:sldId id="277" r:id="rId25"/>
    <p:sldId id="283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FEFEF"/>
    <a:srgbClr val="F2F2F2"/>
    <a:srgbClr val="8A8A8A"/>
    <a:srgbClr val="FFF9EE"/>
    <a:srgbClr val="F5F5F5"/>
    <a:srgbClr val="F6F6F6"/>
    <a:srgbClr val="FFFFFF"/>
    <a:srgbClr val="F8F8F8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 varScale="1">
        <p:scale>
          <a:sx n="108" d="100"/>
          <a:sy n="108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28315-2DBB-467E-9B3E-C1532A7468FD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43804-355C-4DAB-A47D-54FC43EE54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9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43804-355C-4DAB-A47D-54FC43EE547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10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534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Adjust to your specific game…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534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89F11-FE96-4F1A-B3A0-6C4A5C4B68A0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4540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en-US" dirty="0"/>
              <a:t>Enter</a:t>
            </a:r>
            <a:r>
              <a:rPr lang="en-US" baseline="0" dirty="0"/>
              <a:t> the name and code of </a:t>
            </a:r>
            <a:r>
              <a:rPr lang="en-US" baseline="0"/>
              <a:t>your game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43804-355C-4DAB-A47D-54FC43EE547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10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089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7523-BAFD-4BAF-AE2E-7E717D3BFA87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668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ctr">
              <a:defRPr sz="54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8"/>
          <p:cNvGrpSpPr/>
          <p:nvPr/>
        </p:nvGrpSpPr>
        <p:grpSpPr>
          <a:xfrm>
            <a:off x="0" y="0"/>
            <a:ext cx="9144000" cy="786384"/>
            <a:chOff x="0" y="0"/>
            <a:chExt cx="9144000" cy="786384"/>
          </a:xfrm>
        </p:grpSpPr>
        <p:sp>
          <p:nvSpPr>
            <p:cNvPr id="10" name="Rectangle 9"/>
            <p:cNvSpPr/>
            <p:nvPr/>
          </p:nvSpPr>
          <p:spPr>
            <a:xfrm>
              <a:off x="0" y="220786"/>
              <a:ext cx="91440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85800"/>
              <a:ext cx="9144000" cy="1005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0"/>
              <a:ext cx="3276600" cy="672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70A0AC4-65CB-4B6C-A7E1-148DC78C7450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B08CFA1-BD3B-4204-AB4E-E13DBF56BC6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786384"/>
            <a:chOff x="0" y="0"/>
            <a:chExt cx="9144000" cy="786384"/>
          </a:xfrm>
        </p:grpSpPr>
        <p:sp>
          <p:nvSpPr>
            <p:cNvPr id="8" name="Rectangle 7"/>
            <p:cNvSpPr/>
            <p:nvPr/>
          </p:nvSpPr>
          <p:spPr>
            <a:xfrm>
              <a:off x="0" y="220786"/>
              <a:ext cx="91440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85800"/>
              <a:ext cx="9144000" cy="1005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0"/>
              <a:ext cx="3276600" cy="672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70A0AC4-65CB-4B6C-A7E1-148DC78C7450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B08CFA1-BD3B-4204-AB4E-E13DBF56BC6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786384"/>
            <a:chOff x="0" y="0"/>
            <a:chExt cx="9144000" cy="786384"/>
          </a:xfrm>
        </p:grpSpPr>
        <p:sp>
          <p:nvSpPr>
            <p:cNvPr id="8" name="Rectangle 7"/>
            <p:cNvSpPr/>
            <p:nvPr/>
          </p:nvSpPr>
          <p:spPr>
            <a:xfrm>
              <a:off x="0" y="220786"/>
              <a:ext cx="91440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85800"/>
              <a:ext cx="9144000" cy="1005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0"/>
              <a:ext cx="3276600" cy="672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7"/>
          <p:cNvGrpSpPr/>
          <p:nvPr/>
        </p:nvGrpSpPr>
        <p:grpSpPr>
          <a:xfrm>
            <a:off x="0" y="0"/>
            <a:ext cx="9144000" cy="786384"/>
            <a:chOff x="0" y="0"/>
            <a:chExt cx="9144000" cy="786384"/>
          </a:xfrm>
        </p:grpSpPr>
        <p:sp>
          <p:nvSpPr>
            <p:cNvPr id="9" name="Rectangle 8"/>
            <p:cNvSpPr/>
            <p:nvPr/>
          </p:nvSpPr>
          <p:spPr>
            <a:xfrm>
              <a:off x="0" y="220786"/>
              <a:ext cx="91440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685800"/>
              <a:ext cx="9144000" cy="1005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0"/>
              <a:ext cx="3276600" cy="672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70A0AC4-65CB-4B6C-A7E1-148DC78C7450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B08CFA1-BD3B-4204-AB4E-E13DBF56BC6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7"/>
          <p:cNvGrpSpPr/>
          <p:nvPr/>
        </p:nvGrpSpPr>
        <p:grpSpPr>
          <a:xfrm>
            <a:off x="0" y="0"/>
            <a:ext cx="9144000" cy="786384"/>
            <a:chOff x="0" y="0"/>
            <a:chExt cx="9144000" cy="786384"/>
          </a:xfrm>
        </p:grpSpPr>
        <p:sp>
          <p:nvSpPr>
            <p:cNvPr id="9" name="Rectangle 8"/>
            <p:cNvSpPr/>
            <p:nvPr/>
          </p:nvSpPr>
          <p:spPr>
            <a:xfrm>
              <a:off x="0" y="220786"/>
              <a:ext cx="91440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685800"/>
              <a:ext cx="9144000" cy="1005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0"/>
              <a:ext cx="3276600" cy="672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1"/>
          <p:cNvGrpSpPr/>
          <p:nvPr/>
        </p:nvGrpSpPr>
        <p:grpSpPr>
          <a:xfrm>
            <a:off x="0" y="0"/>
            <a:ext cx="9144000" cy="786384"/>
            <a:chOff x="0" y="0"/>
            <a:chExt cx="9144000" cy="786384"/>
          </a:xfrm>
        </p:grpSpPr>
        <p:sp>
          <p:nvSpPr>
            <p:cNvPr id="13" name="Rectangle 12"/>
            <p:cNvSpPr/>
            <p:nvPr/>
          </p:nvSpPr>
          <p:spPr>
            <a:xfrm>
              <a:off x="0" y="220786"/>
              <a:ext cx="91440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685800"/>
              <a:ext cx="9144000" cy="1005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0"/>
              <a:ext cx="3276600" cy="672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3" name="Group 5"/>
          <p:cNvGrpSpPr/>
          <p:nvPr/>
        </p:nvGrpSpPr>
        <p:grpSpPr>
          <a:xfrm>
            <a:off x="0" y="0"/>
            <a:ext cx="9144000" cy="786384"/>
            <a:chOff x="0" y="0"/>
            <a:chExt cx="9144000" cy="786384"/>
          </a:xfrm>
        </p:grpSpPr>
        <p:sp>
          <p:nvSpPr>
            <p:cNvPr id="7" name="Rectangle 6"/>
            <p:cNvSpPr/>
            <p:nvPr/>
          </p:nvSpPr>
          <p:spPr>
            <a:xfrm>
              <a:off x="0" y="220786"/>
              <a:ext cx="91440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685800"/>
              <a:ext cx="9144000" cy="1005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0"/>
              <a:ext cx="3276600" cy="672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70A0AC4-65CB-4B6C-A7E1-148DC78C7450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B08CFA1-BD3B-4204-AB4E-E13DBF56BC6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786384"/>
            <a:chOff x="0" y="0"/>
            <a:chExt cx="9144000" cy="786384"/>
          </a:xfrm>
        </p:grpSpPr>
        <p:sp>
          <p:nvSpPr>
            <p:cNvPr id="6" name="Rectangle 5"/>
            <p:cNvSpPr/>
            <p:nvPr/>
          </p:nvSpPr>
          <p:spPr>
            <a:xfrm>
              <a:off x="0" y="220786"/>
              <a:ext cx="91440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685800"/>
              <a:ext cx="9144000" cy="1005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0"/>
              <a:ext cx="3276600" cy="672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70A0AC4-65CB-4B6C-A7E1-148DC78C7450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B08CFA1-BD3B-4204-AB4E-E13DBF56BC6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9"/>
          <p:cNvGrpSpPr/>
          <p:nvPr/>
        </p:nvGrpSpPr>
        <p:grpSpPr>
          <a:xfrm>
            <a:off x="0" y="0"/>
            <a:ext cx="9144000" cy="786384"/>
            <a:chOff x="0" y="0"/>
            <a:chExt cx="9144000" cy="786384"/>
          </a:xfrm>
        </p:grpSpPr>
        <p:sp>
          <p:nvSpPr>
            <p:cNvPr id="11" name="Rectangle 10"/>
            <p:cNvSpPr/>
            <p:nvPr/>
          </p:nvSpPr>
          <p:spPr>
            <a:xfrm>
              <a:off x="0" y="220786"/>
              <a:ext cx="91440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685800"/>
              <a:ext cx="9144000" cy="1005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2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0"/>
              <a:ext cx="3276600" cy="672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70A0AC4-65CB-4B6C-A7E1-148DC78C7450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6B08CFA1-BD3B-4204-AB4E-E13DBF56BC6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786384"/>
            <a:chOff x="0" y="0"/>
            <a:chExt cx="9144000" cy="786384"/>
          </a:xfrm>
        </p:grpSpPr>
        <p:sp>
          <p:nvSpPr>
            <p:cNvPr id="9" name="Rectangle 8"/>
            <p:cNvSpPr/>
            <p:nvPr/>
          </p:nvSpPr>
          <p:spPr>
            <a:xfrm>
              <a:off x="0" y="220786"/>
              <a:ext cx="91440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685800"/>
              <a:ext cx="9144000" cy="1005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0"/>
              <a:ext cx="3276600" cy="672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4" name="Group 11"/>
          <p:cNvGrpSpPr/>
          <p:nvPr/>
        </p:nvGrpSpPr>
        <p:grpSpPr>
          <a:xfrm>
            <a:off x="0" y="0"/>
            <a:ext cx="9144000" cy="786384"/>
            <a:chOff x="0" y="0"/>
            <a:chExt cx="9144000" cy="786384"/>
          </a:xfrm>
        </p:grpSpPr>
        <p:sp>
          <p:nvSpPr>
            <p:cNvPr id="10" name="Rectangle 9"/>
            <p:cNvSpPr/>
            <p:nvPr/>
          </p:nvSpPr>
          <p:spPr>
            <a:xfrm>
              <a:off x="0" y="220786"/>
              <a:ext cx="91440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9144000" cy="685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685800"/>
              <a:ext cx="9144000" cy="1005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867400" y="0"/>
              <a:ext cx="3276600" cy="672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hit.ac.il/en/telem/Overvie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/>
        </p:nvSpPr>
        <p:spPr>
          <a:xfrm>
            <a:off x="655738" y="3601453"/>
            <a:ext cx="7802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You can introduce changes and adapt these instructions to your specific game. Delete irrelevant slides.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Fill in the name and number of your game (last slide).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/>
          <p:nvPr/>
        </p:nvSpPr>
        <p:spPr>
          <a:xfrm>
            <a:off x="457198" y="1207532"/>
            <a:ext cx="830381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600" b="1" dirty="0"/>
              <a:t>This presentation (5-10 min) offers instructions for the players 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sz="2000" b="1" dirty="0"/>
              <a:t>(installing the application and playing the game)</a:t>
            </a:r>
            <a:endParaRPr lang="he-IL" sz="2000" b="1" dirty="0"/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3276600" y="5522210"/>
            <a:ext cx="434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>
                <a:hlinkClick r:id="rId2"/>
              </a:rPr>
              <a:t>Faculty of Instructional Technology</a:t>
            </a:r>
            <a:endParaRPr lang="he-IL" dirty="0"/>
          </a:p>
        </p:txBody>
      </p:sp>
      <p:pic>
        <p:nvPicPr>
          <p:cNvPr id="7" name="Picture 4" descr="C:\Users\ROTEM\Dropbox\Guy&amp;Rotem\resource\hit_logo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0937" y="5360460"/>
            <a:ext cx="1475135" cy="964140"/>
          </a:xfrm>
          <a:prstGeom prst="rect">
            <a:avLst/>
          </a:prstGeom>
          <a:noFill/>
        </p:spPr>
      </p:pic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3252537" y="5842530"/>
            <a:ext cx="39957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/>
              <a:t>Holon Institute of Technology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49233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3958" y="0"/>
            <a:ext cx="358464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Register the team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533400" y="1207127"/>
            <a:ext cx="5257800" cy="50054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Arial" pitchFamily="34" charset="0"/>
              <a:buNone/>
            </a:pPr>
            <a:r>
              <a:rPr lang="en-US" b="1" dirty="0"/>
              <a:t>After selecting the game you’ll be asked to enter a name for your team.</a:t>
            </a:r>
          </a:p>
          <a:p>
            <a:pPr marL="0" indent="0" algn="l" rtl="0">
              <a:buFont typeface="Arial" pitchFamily="34" charset="0"/>
              <a:buNone/>
            </a:pPr>
            <a:endParaRPr lang="en-US" b="1" dirty="0"/>
          </a:p>
          <a:p>
            <a:pPr marL="0" indent="0" algn="l" rtl="0">
              <a:buFont typeface="Arial" pitchFamily="34" charset="0"/>
              <a:buNone/>
            </a:pPr>
            <a:r>
              <a:rPr lang="en-US" b="1" dirty="0"/>
              <a:t>From now on the device will remember this team and all its actions.</a:t>
            </a:r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r>
              <a:rPr lang="en-US" dirty="0"/>
              <a:t>If for any reason the app will close, all you have to do is to reopen it and </a:t>
            </a:r>
            <a:r>
              <a:rPr lang="en-US" b="1" dirty="0"/>
              <a:t>select this name</a:t>
            </a:r>
            <a:r>
              <a:rPr lang="en-US" dirty="0"/>
              <a:t>. The app will bring you back exactly where you left off.</a:t>
            </a:r>
            <a:endParaRPr lang="he-IL" dirty="0"/>
          </a:p>
        </p:txBody>
      </p:sp>
      <p:grpSp>
        <p:nvGrpSpPr>
          <p:cNvPr id="7" name="קבוצה 6"/>
          <p:cNvGrpSpPr/>
          <p:nvPr/>
        </p:nvGrpSpPr>
        <p:grpSpPr>
          <a:xfrm>
            <a:off x="5910044" y="835236"/>
            <a:ext cx="3233956" cy="5749256"/>
            <a:chOff x="5910044" y="835236"/>
            <a:chExt cx="3233956" cy="5749256"/>
          </a:xfrm>
        </p:grpSpPr>
        <p:pic>
          <p:nvPicPr>
            <p:cNvPr id="12" name="Picture 2" descr="http://cdn1.dribbble.com/users/31731/screenshots/399383/attachments/22113/iphone4s-black-template-detail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0044" y="835236"/>
              <a:ext cx="3233956" cy="5749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1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4497" y="1905000"/>
              <a:ext cx="2305050" cy="3457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חץ ימינה 13"/>
          <p:cNvSpPr/>
          <p:nvPr/>
        </p:nvSpPr>
        <p:spPr>
          <a:xfrm rot="2760352">
            <a:off x="4963575" y="2811844"/>
            <a:ext cx="1886913" cy="469913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6553200" y="3588889"/>
            <a:ext cx="9573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Big lions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105974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3958" y="0"/>
            <a:ext cx="3584642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Register the team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533400" y="1207127"/>
            <a:ext cx="5257800" cy="50054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sz="2000" b="1" dirty="0"/>
              <a:t>After selecting the game you’ll be asked to enter a name for your team, and choose if the game administrator is allowed to publish and share the photos that where created during it.</a:t>
            </a:r>
          </a:p>
          <a:p>
            <a:pPr marL="0" indent="0" algn="l" rtl="0">
              <a:buFont typeface="Arial" pitchFamily="34" charset="0"/>
              <a:buNone/>
            </a:pPr>
            <a:endParaRPr lang="en-US" b="1" dirty="0"/>
          </a:p>
          <a:p>
            <a:pPr marL="0" indent="0" algn="l" rtl="0">
              <a:buFont typeface="Arial" pitchFamily="34" charset="0"/>
              <a:buNone/>
            </a:pPr>
            <a:r>
              <a:rPr lang="en-US" b="1" dirty="0"/>
              <a:t>From now on the device will remember this team and all its actions.</a:t>
            </a:r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r>
              <a:rPr lang="en-US" dirty="0"/>
              <a:t>If for any reason the app will close, all you have to do is to reopen it and </a:t>
            </a:r>
            <a:r>
              <a:rPr lang="en-US" b="1" dirty="0"/>
              <a:t>select this name</a:t>
            </a:r>
            <a:r>
              <a:rPr lang="en-US" dirty="0"/>
              <a:t>. The app will bring you back exactly where you left off.</a:t>
            </a:r>
            <a:endParaRPr lang="he-IL" dirty="0"/>
          </a:p>
        </p:txBody>
      </p:sp>
      <p:grpSp>
        <p:nvGrpSpPr>
          <p:cNvPr id="7" name="קבוצה 6"/>
          <p:cNvGrpSpPr/>
          <p:nvPr/>
        </p:nvGrpSpPr>
        <p:grpSpPr>
          <a:xfrm>
            <a:off x="5910044" y="835236"/>
            <a:ext cx="3233956" cy="5749256"/>
            <a:chOff x="5910044" y="835236"/>
            <a:chExt cx="3233956" cy="5749256"/>
          </a:xfrm>
        </p:grpSpPr>
        <p:pic>
          <p:nvPicPr>
            <p:cNvPr id="12" name="Picture 2" descr="http://cdn1.dribbble.com/users/31731/screenshots/399383/attachments/22113/iphone4s-black-template-detail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0044" y="835236"/>
              <a:ext cx="3233956" cy="5749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1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4497" y="1905000"/>
              <a:ext cx="2305050" cy="3457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מלבן 1"/>
          <p:cNvSpPr/>
          <p:nvPr/>
        </p:nvSpPr>
        <p:spPr>
          <a:xfrm>
            <a:off x="6553200" y="3588889"/>
            <a:ext cx="9573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Big lions</a:t>
            </a:r>
            <a:endParaRPr lang="he-IL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B5D5AD-D3D3-49BD-8CCA-D916B95F972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0668"/>
          <a:stretch/>
        </p:blipFill>
        <p:spPr>
          <a:xfrm>
            <a:off x="6451759" y="3632200"/>
            <a:ext cx="2153461" cy="1732537"/>
          </a:xfrm>
          <a:prstGeom prst="rect">
            <a:avLst/>
          </a:prstGeom>
        </p:spPr>
      </p:pic>
      <p:sp>
        <p:nvSpPr>
          <p:cNvPr id="14" name="חץ ימינה 13"/>
          <p:cNvSpPr/>
          <p:nvPr/>
        </p:nvSpPr>
        <p:spPr>
          <a:xfrm rot="2760352">
            <a:off x="4963575" y="2811844"/>
            <a:ext cx="1886913" cy="469913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844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286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Start playing 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57200" y="1818774"/>
            <a:ext cx="4439169" cy="1534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Arial" pitchFamily="34" charset="0"/>
              <a:buNone/>
            </a:pPr>
            <a:r>
              <a:rPr lang="en-US" b="1" dirty="0"/>
              <a:t>After the</a:t>
            </a:r>
            <a:r>
              <a:rPr lang="he-IL" b="1" dirty="0"/>
              <a:t> </a:t>
            </a:r>
            <a:r>
              <a:rPr lang="en-US" b="1" dirty="0"/>
              <a:t>welcome message (text or video) you can start playing.</a:t>
            </a:r>
            <a:endParaRPr lang="he-IL" b="1" dirty="0"/>
          </a:p>
          <a:p>
            <a:pPr algn="l" rtl="0">
              <a:buFont typeface="Arial" pitchFamily="34" charset="0"/>
              <a:buNone/>
            </a:pPr>
            <a:r>
              <a:rPr lang="he-IL" b="1" dirty="0"/>
              <a:t> </a:t>
            </a:r>
          </a:p>
          <a:p>
            <a:pPr algn="l" rtl="0">
              <a:buFont typeface="Arial" pitchFamily="34" charset="0"/>
              <a:buNone/>
            </a:pPr>
            <a:r>
              <a:rPr lang="he-IL" b="1" dirty="0"/>
              <a:t>  </a:t>
            </a:r>
          </a:p>
          <a:p>
            <a:pPr algn="l" rtl="0"/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066800"/>
            <a:ext cx="2971800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943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The clue/s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590031" y="1547730"/>
            <a:ext cx="4362969" cy="2795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Arial" pitchFamily="34" charset="0"/>
              <a:buNone/>
            </a:pPr>
            <a:r>
              <a:rPr lang="en-US" b="1" dirty="0"/>
              <a:t>The clue/s directing to a station will appear.  </a:t>
            </a:r>
          </a:p>
          <a:p>
            <a:pPr marL="0" indent="0" algn="l" rtl="0">
              <a:buFont typeface="Arial" pitchFamily="34" charset="0"/>
              <a:buNone/>
            </a:pPr>
            <a:endParaRPr lang="en-US" b="1" dirty="0"/>
          </a:p>
          <a:p>
            <a:pPr marL="0" indent="0" algn="l" rtl="0">
              <a:buFont typeface="Arial" pitchFamily="34" charset="0"/>
              <a:buNone/>
            </a:pPr>
            <a:r>
              <a:rPr lang="en-US" b="1" dirty="0"/>
              <a:t>Click a Clue icon. </a:t>
            </a:r>
          </a:p>
          <a:p>
            <a:pPr marL="0" indent="0" algn="l" rtl="0">
              <a:buFont typeface="Arial" pitchFamily="34" charset="0"/>
              <a:buNone/>
            </a:pPr>
            <a:r>
              <a:rPr lang="en-US" dirty="0"/>
              <a:t>More than one clue may be available.</a:t>
            </a:r>
            <a:r>
              <a:rPr lang="he-IL" dirty="0"/>
              <a:t> </a:t>
            </a:r>
          </a:p>
          <a:p>
            <a:pPr algn="l" rtl="0">
              <a:buFont typeface="Arial" pitchFamily="34" charset="0"/>
              <a:buNone/>
            </a:pPr>
            <a:r>
              <a:rPr lang="he-IL" b="1" dirty="0"/>
              <a:t>  </a:t>
            </a:r>
          </a:p>
          <a:p>
            <a:pPr algn="l" rtl="0"/>
            <a:endParaRPr lang="en-US" dirty="0"/>
          </a:p>
        </p:txBody>
      </p:sp>
      <p:pic>
        <p:nvPicPr>
          <p:cNvPr id="29" name="Picture 2" descr="http://cdn1.dribbble.com/users/31731/screenshots/399383/attachments/22113/iphone4s-black-template-detai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089694"/>
            <a:ext cx="3233956" cy="574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078" y="2205752"/>
            <a:ext cx="2362200" cy="3509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52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33400" y="0"/>
            <a:ext cx="2929156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The clue/s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659416" y="1347536"/>
            <a:ext cx="5055583" cy="48246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Arial" pitchFamily="34" charset="0"/>
              <a:buNone/>
            </a:pPr>
            <a:r>
              <a:rPr lang="en-US" b="1" dirty="0"/>
              <a:t>The clue will be presented.</a:t>
            </a:r>
          </a:p>
          <a:p>
            <a:pPr marL="0" indent="0" algn="l" rtl="0">
              <a:buFont typeface="Arial" pitchFamily="34" charset="0"/>
              <a:buNone/>
            </a:pPr>
            <a:r>
              <a:rPr lang="en-US" dirty="0"/>
              <a:t>You may close a clue and view others – if available.</a:t>
            </a:r>
          </a:p>
          <a:p>
            <a:pPr algn="l" rtl="0">
              <a:buFont typeface="Arial" pitchFamily="34" charset="0"/>
              <a:buNone/>
            </a:pPr>
            <a:endParaRPr lang="he-IL" b="1" dirty="0"/>
          </a:p>
          <a:p>
            <a:pPr algn="l" rtl="0">
              <a:buFont typeface="Arial" pitchFamily="34" charset="0"/>
              <a:buNone/>
            </a:pPr>
            <a:r>
              <a:rPr lang="en-US" b="1" dirty="0"/>
              <a:t>Identify the place and reach it.</a:t>
            </a:r>
          </a:p>
          <a:p>
            <a:pPr algn="l" rtl="0">
              <a:buFont typeface="Arial" pitchFamily="34" charset="0"/>
              <a:buNone/>
            </a:pPr>
            <a:endParaRPr lang="en-US" b="1" dirty="0"/>
          </a:p>
          <a:p>
            <a:pPr marL="0" indent="0" algn="l" rtl="0">
              <a:buFont typeface="Arial" pitchFamily="34" charset="0"/>
              <a:buNone/>
            </a:pPr>
            <a:r>
              <a:rPr lang="en-US" b="1" dirty="0"/>
              <a:t>After viewing one clue you may check if you have reached the correct  location.</a:t>
            </a:r>
          </a:p>
          <a:p>
            <a:pPr marL="0" indent="0" algn="l" rtl="0">
              <a:buFont typeface="Arial" pitchFamily="34" charset="0"/>
              <a:buNone/>
            </a:pPr>
            <a:endParaRPr lang="en-US" b="1" dirty="0"/>
          </a:p>
          <a:p>
            <a:pPr marL="0" indent="0" algn="l" rtl="0">
              <a:buFont typeface="Arial" pitchFamily="34" charset="0"/>
              <a:buNone/>
            </a:pPr>
            <a:r>
              <a:rPr lang="en-US" b="1" dirty="0"/>
              <a:t>Close the clue by pressing  </a:t>
            </a:r>
            <a:endParaRPr lang="he-IL" b="1" dirty="0"/>
          </a:p>
          <a:p>
            <a:pPr algn="l" rtl="0">
              <a:buFont typeface="Arial" pitchFamily="34" charset="0"/>
              <a:buNone/>
            </a:pPr>
            <a:r>
              <a:rPr lang="he-IL" b="1" dirty="0"/>
              <a:t>  </a:t>
            </a:r>
          </a:p>
          <a:p>
            <a:pPr algn="l" rtl="0"/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9EE"/>
              </a:clrFrom>
              <a:clrTo>
                <a:srgbClr val="FFF9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047" y="5410200"/>
            <a:ext cx="634753" cy="61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011" y="1164304"/>
            <a:ext cx="2714625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651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40600" y="0"/>
            <a:ext cx="3779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Check location</a:t>
            </a: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292417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מלבן 2"/>
          <p:cNvSpPr/>
          <p:nvPr/>
        </p:nvSpPr>
        <p:spPr>
          <a:xfrm>
            <a:off x="5497982" y="904538"/>
            <a:ext cx="3103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Barcode stations</a:t>
            </a:r>
            <a:endParaRPr lang="en-GB" sz="2800" b="1" dirty="0"/>
          </a:p>
        </p:txBody>
      </p:sp>
      <p:sp>
        <p:nvSpPr>
          <p:cNvPr id="10" name="מלבן 9"/>
          <p:cNvSpPr/>
          <p:nvPr/>
        </p:nvSpPr>
        <p:spPr>
          <a:xfrm>
            <a:off x="1213558" y="897386"/>
            <a:ext cx="2520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GPS  stations</a:t>
            </a:r>
            <a:endParaRPr lang="en-GB" sz="2800" b="1" dirty="0"/>
          </a:p>
        </p:txBody>
      </p:sp>
      <p:sp>
        <p:nvSpPr>
          <p:cNvPr id="11" name="Rectangle 2"/>
          <p:cNvSpPr/>
          <p:nvPr/>
        </p:nvSpPr>
        <p:spPr>
          <a:xfrm>
            <a:off x="335712" y="5679931"/>
            <a:ext cx="4114800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Make sure that the GPS is activated 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/>
              <a:t>and wait until it functions properly</a:t>
            </a:r>
            <a:endParaRPr lang="he-IL" b="1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52872"/>
            <a:ext cx="2886075" cy="4284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62300"/>
            <a:ext cx="6953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95650"/>
            <a:ext cx="6953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487" y="2486025"/>
            <a:ext cx="24003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7" y="2362200"/>
            <a:ext cx="24003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051" y="854081"/>
            <a:ext cx="513149" cy="625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93579"/>
            <a:ext cx="807781" cy="746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48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0"/>
            <a:ext cx="3886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Arrival to a station 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57200" y="1371600"/>
            <a:ext cx="5437909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b="1" dirty="0"/>
              <a:t>If you have arrived to the correct place you will receive a confirmation message </a:t>
            </a:r>
          </a:p>
          <a:p>
            <a:pPr marL="0" indent="0" algn="l" rtl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b="1" dirty="0"/>
              <a:t>and will be presented with the tasks related to the station.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he-IL" b="1" dirty="0"/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</a:pP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109" y="1159042"/>
            <a:ext cx="2847975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164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/>
          <p:nvPr/>
        </p:nvSpPr>
        <p:spPr>
          <a:xfrm>
            <a:off x="762000" y="2205915"/>
            <a:ext cx="411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/>
              <a:t>Some tasks may have one correct answer. 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Select it by clicking the radio button, </a:t>
            </a:r>
          </a:p>
          <a:p>
            <a:pPr algn="l"/>
            <a:r>
              <a:rPr lang="en-US" sz="2400" b="1" dirty="0"/>
              <a:t>then “Check answer”.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0"/>
            <a:ext cx="4038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Tasks – Single </a:t>
            </a:r>
            <a:r>
              <a:rPr lang="en-US" sz="3300" dirty="0">
                <a:solidFill>
                  <a:schemeClr val="bg1"/>
                </a:solidFill>
              </a:rPr>
              <a:t>choice</a:t>
            </a:r>
            <a:endParaRPr lang="en-GB" sz="3300" dirty="0">
              <a:solidFill>
                <a:schemeClr val="bg1"/>
              </a:solidFill>
            </a:endParaRPr>
          </a:p>
        </p:txBody>
      </p:sp>
      <p:grpSp>
        <p:nvGrpSpPr>
          <p:cNvPr id="3" name="קבוצה 2"/>
          <p:cNvGrpSpPr/>
          <p:nvPr/>
        </p:nvGrpSpPr>
        <p:grpSpPr>
          <a:xfrm>
            <a:off x="5334000" y="914400"/>
            <a:ext cx="3233956" cy="5749256"/>
            <a:chOff x="5638800" y="914400"/>
            <a:chExt cx="3233956" cy="5749256"/>
          </a:xfrm>
        </p:grpSpPr>
        <p:pic>
          <p:nvPicPr>
            <p:cNvPr id="9" name="Picture 2" descr="http://cdn1.dribbble.com/users/31731/screenshots/399383/attachments/22113/iphone4s-black-template-detail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0" y="914400"/>
              <a:ext cx="3233956" cy="5749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3253" y="2021807"/>
              <a:ext cx="2305050" cy="3400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6248400" y="3581400"/>
              <a:ext cx="252000" cy="1461538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4" name="חץ ימינה 13"/>
          <p:cNvSpPr/>
          <p:nvPr/>
        </p:nvSpPr>
        <p:spPr>
          <a:xfrm>
            <a:off x="2761397" y="3729915"/>
            <a:ext cx="3231567" cy="469913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7205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1"/>
          <p:cNvGrpSpPr/>
          <p:nvPr/>
        </p:nvGrpSpPr>
        <p:grpSpPr>
          <a:xfrm>
            <a:off x="5638800" y="917548"/>
            <a:ext cx="3233956" cy="5749256"/>
            <a:chOff x="252663" y="917548"/>
            <a:chExt cx="3233956" cy="5749256"/>
          </a:xfrm>
        </p:grpSpPr>
        <p:pic>
          <p:nvPicPr>
            <p:cNvPr id="8" name="Picture 2" descr="http://cdn1.dribbble.com/users/31731/screenshots/399383/attachments/22113/iphone4s-black-template-detail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663" y="917548"/>
              <a:ext cx="3233956" cy="5749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591" y="2030051"/>
              <a:ext cx="2324100" cy="3524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6274725" y="3581400"/>
            <a:ext cx="256100" cy="16002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0"/>
            <a:ext cx="5715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Task – Multiple choice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4" name="Rectangle 7"/>
          <p:cNvSpPr/>
          <p:nvPr/>
        </p:nvSpPr>
        <p:spPr>
          <a:xfrm>
            <a:off x="590550" y="1530018"/>
            <a:ext cx="49911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/>
              <a:t>Some tasks may have several  correct answers. 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Select ALL the correct answers by clicking their checkboxes,</a:t>
            </a:r>
          </a:p>
          <a:p>
            <a:pPr algn="l"/>
            <a:r>
              <a:rPr lang="en-US" sz="2400" b="1" dirty="0"/>
              <a:t>then “Check answer”.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The system does </a:t>
            </a:r>
            <a:r>
              <a:rPr lang="en-US" sz="2400" b="1" dirty="0">
                <a:solidFill>
                  <a:srgbClr val="FF0000"/>
                </a:solidFill>
              </a:rPr>
              <a:t>not accept partial answers</a:t>
            </a:r>
            <a:r>
              <a:rPr lang="en-US" sz="2400" b="1" dirty="0"/>
              <a:t> . </a:t>
            </a:r>
          </a:p>
          <a:p>
            <a:pPr algn="l"/>
            <a:r>
              <a:rPr lang="en-US" sz="2400" b="1" dirty="0"/>
              <a:t>You will not be able to continue until you got the complete correct answer.</a:t>
            </a:r>
          </a:p>
        </p:txBody>
      </p:sp>
      <p:sp>
        <p:nvSpPr>
          <p:cNvPr id="15" name="חץ ימינה 14"/>
          <p:cNvSpPr/>
          <p:nvPr/>
        </p:nvSpPr>
        <p:spPr>
          <a:xfrm rot="1018916">
            <a:off x="4243736" y="3568078"/>
            <a:ext cx="2078812" cy="469913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1153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28600" y="0"/>
            <a:ext cx="5715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Task – Open question</a:t>
            </a:r>
            <a:endParaRPr lang="en-GB" sz="3200" dirty="0">
              <a:solidFill>
                <a:schemeClr val="bg1"/>
              </a:solidFill>
            </a:endParaRPr>
          </a:p>
        </p:txBody>
      </p:sp>
      <p:grpSp>
        <p:nvGrpSpPr>
          <p:cNvPr id="3" name="קבוצה 2"/>
          <p:cNvGrpSpPr/>
          <p:nvPr/>
        </p:nvGrpSpPr>
        <p:grpSpPr>
          <a:xfrm>
            <a:off x="5410200" y="965584"/>
            <a:ext cx="3233956" cy="5749256"/>
            <a:chOff x="118155" y="905160"/>
            <a:chExt cx="3233956" cy="5749256"/>
          </a:xfrm>
        </p:grpSpPr>
        <p:sp>
          <p:nvSpPr>
            <p:cNvPr id="17" name="Rectangle 16"/>
            <p:cNvSpPr/>
            <p:nvPr/>
          </p:nvSpPr>
          <p:spPr>
            <a:xfrm>
              <a:off x="575933" y="2117824"/>
              <a:ext cx="2318400" cy="3444776"/>
            </a:xfrm>
            <a:prstGeom prst="rect">
              <a:avLst/>
            </a:prstGeom>
            <a:solidFill>
              <a:srgbClr val="EEEEEE"/>
            </a:solidFill>
            <a:ln>
              <a:solidFill>
                <a:srgbClr val="F2F2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1126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933" y="1993999"/>
              <a:ext cx="2295525" cy="309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 descr="http://cdn1.dribbble.com/users/31731/screenshots/399383/attachments/22113/iphone4s-black-template-detailed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155" y="905160"/>
              <a:ext cx="3233956" cy="5749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חץ ימינה 11"/>
          <p:cNvSpPr/>
          <p:nvPr/>
        </p:nvSpPr>
        <p:spPr>
          <a:xfrm>
            <a:off x="4408358" y="3605255"/>
            <a:ext cx="1615784" cy="469913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7"/>
          <p:cNvSpPr/>
          <p:nvPr/>
        </p:nvSpPr>
        <p:spPr>
          <a:xfrm>
            <a:off x="537556" y="2057400"/>
            <a:ext cx="411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/>
              <a:t>You may be presented with open questions and asked to type the answer. 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When clicking this area </a:t>
            </a:r>
          </a:p>
          <a:p>
            <a:pPr algn="l"/>
            <a:r>
              <a:rPr lang="en-US" sz="2400" b="1" dirty="0"/>
              <a:t>a keyboard will appear. 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Type your answer </a:t>
            </a:r>
          </a:p>
          <a:p>
            <a:pPr algn="l"/>
            <a:r>
              <a:rPr lang="en-US" sz="2400" b="1" dirty="0"/>
              <a:t>then “Check answer”.</a:t>
            </a:r>
          </a:p>
        </p:txBody>
      </p:sp>
    </p:spTree>
    <p:extLst>
      <p:ext uri="{BB962C8B-B14F-4D97-AF65-F5344CB8AC3E}">
        <p14:creationId xmlns:p14="http://schemas.microsoft.com/office/powerpoint/2010/main" val="4011362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sz="4400" b="1" dirty="0">
                <a:solidFill>
                  <a:srgbClr val="002060"/>
                </a:solidFill>
              </a:rPr>
              <a:t>How to </a:t>
            </a:r>
            <a:r>
              <a:rPr lang="en-US" sz="4400" b="1" dirty="0" err="1">
                <a:solidFill>
                  <a:srgbClr val="002060"/>
                </a:solidFill>
              </a:rPr>
              <a:t>plAy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415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33400" y="0"/>
            <a:ext cx="2667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Guessing …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85800" y="1359825"/>
            <a:ext cx="502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If you do not know the answer to a question, it is </a:t>
            </a:r>
            <a:r>
              <a:rPr lang="en-US" sz="2400" b="1" dirty="0"/>
              <a:t>not advisable </a:t>
            </a:r>
            <a:r>
              <a:rPr lang="en-US" sz="2400" dirty="0"/>
              <a:t>to just guess:</a:t>
            </a:r>
          </a:p>
          <a:p>
            <a:endParaRPr lang="en-US" sz="2400" dirty="0"/>
          </a:p>
          <a:p>
            <a:pPr marL="457200" indent="-457200">
              <a:buFontTx/>
              <a:buChar char="-"/>
            </a:pPr>
            <a:r>
              <a:rPr lang="en-US" sz="2400" dirty="0"/>
              <a:t>You may be delayed after a repeated mistake.</a:t>
            </a:r>
          </a:p>
          <a:p>
            <a:pPr marL="457200" indent="-457200">
              <a:buFontTx/>
              <a:buChar char="-"/>
            </a:pPr>
            <a:r>
              <a:rPr lang="en-US" sz="2400" dirty="0"/>
              <a:t>Mistakes will affect your final ranking in the game.  </a:t>
            </a:r>
          </a:p>
          <a:p>
            <a:endParaRPr lang="en-US" sz="2400" dirty="0"/>
          </a:p>
          <a:p>
            <a:r>
              <a:rPr lang="en-US" sz="2400" dirty="0"/>
              <a:t>Look for the answer around you, use the web, consult with your team mates or with other people.</a:t>
            </a:r>
            <a:endParaRPr lang="he-IL" sz="2400" dirty="0"/>
          </a:p>
        </p:txBody>
      </p:sp>
      <p:grpSp>
        <p:nvGrpSpPr>
          <p:cNvPr id="5" name="קבוצה 4"/>
          <p:cNvGrpSpPr/>
          <p:nvPr/>
        </p:nvGrpSpPr>
        <p:grpSpPr>
          <a:xfrm>
            <a:off x="5702968" y="914400"/>
            <a:ext cx="3233956" cy="5749256"/>
            <a:chOff x="5702968" y="914400"/>
            <a:chExt cx="3233956" cy="5749256"/>
          </a:xfrm>
        </p:grpSpPr>
        <p:sp>
          <p:nvSpPr>
            <p:cNvPr id="6" name="Rectangle 5"/>
            <p:cNvSpPr/>
            <p:nvPr/>
          </p:nvSpPr>
          <p:spPr>
            <a:xfrm>
              <a:off x="6160746" y="2066640"/>
              <a:ext cx="2318400" cy="3444776"/>
            </a:xfrm>
            <a:prstGeom prst="rect">
              <a:avLst/>
            </a:prstGeom>
            <a:solidFill>
              <a:srgbClr val="EEEEEE"/>
            </a:solidFill>
            <a:ln>
              <a:solidFill>
                <a:srgbClr val="F2F2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1229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0693" y="2034556"/>
              <a:ext cx="2314575" cy="3105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 descr="http://cdn1.dribbble.com/users/31731/screenshots/399383/attachments/22113/iphone4s-black-template-detailed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2968" y="914400"/>
              <a:ext cx="3233956" cy="5749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חץ ימינה 12"/>
          <p:cNvSpPr/>
          <p:nvPr/>
        </p:nvSpPr>
        <p:spPr>
          <a:xfrm rot="21213501">
            <a:off x="5049636" y="2665306"/>
            <a:ext cx="1876947" cy="469913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4526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28600" y="0"/>
            <a:ext cx="5715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Physical Challenges</a:t>
            </a: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15" name="Picture 2" descr="http://cdn1.dribbble.com/users/31731/screenshots/399383/attachments/22113/iphone4s-black-template-detai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644" y="878940"/>
            <a:ext cx="3233956" cy="574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7"/>
          <p:cNvSpPr/>
          <p:nvPr/>
        </p:nvSpPr>
        <p:spPr>
          <a:xfrm>
            <a:off x="537556" y="1213868"/>
            <a:ext cx="44154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 game may include tasks that are performed outside the app.</a:t>
            </a:r>
          </a:p>
          <a:p>
            <a:endParaRPr lang="en-US" sz="2800" b="1" dirty="0"/>
          </a:p>
          <a:p>
            <a:r>
              <a:rPr lang="en-US" sz="2800" b="1" dirty="0"/>
              <a:t>Upon completion of the task the </a:t>
            </a:r>
            <a:r>
              <a:rPr lang="en-US" sz="2800" b="1" dirty="0">
                <a:solidFill>
                  <a:srgbClr val="0070C0"/>
                </a:solidFill>
              </a:rPr>
              <a:t>station manager </a:t>
            </a:r>
            <a:r>
              <a:rPr lang="en-US" sz="2800" b="1" dirty="0"/>
              <a:t>will provide you with the success code:</a:t>
            </a:r>
          </a:p>
          <a:p>
            <a:pPr algn="l"/>
            <a:r>
              <a:rPr lang="en-US" sz="2800" b="1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097" y="1917111"/>
            <a:ext cx="23050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266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28600" y="0"/>
            <a:ext cx="5715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Creative Tasks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3" name="Rectangle 7"/>
          <p:cNvSpPr/>
          <p:nvPr/>
        </p:nvSpPr>
        <p:spPr>
          <a:xfrm>
            <a:off x="537556" y="1178434"/>
            <a:ext cx="80730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You may be asked to create  digital products, such as:  </a:t>
            </a:r>
          </a:p>
          <a:p>
            <a:pPr marL="457200" indent="-457200">
              <a:buFontTx/>
              <a:buChar char="-"/>
            </a:pPr>
            <a:r>
              <a:rPr lang="en-US" sz="2800" b="1" dirty="0"/>
              <a:t>write a limerick, a short story,  your impressions of …</a:t>
            </a:r>
          </a:p>
          <a:p>
            <a:pPr marL="457200" indent="-457200">
              <a:buFontTx/>
              <a:buChar char="-"/>
            </a:pPr>
            <a:r>
              <a:rPr lang="en-US" sz="2800" b="1" dirty="0"/>
              <a:t>take a picture</a:t>
            </a:r>
          </a:p>
          <a:p>
            <a:pPr marL="457200" indent="-457200">
              <a:buFontTx/>
              <a:buChar char="-"/>
            </a:pPr>
            <a:r>
              <a:rPr lang="en-US" sz="2800" b="1" dirty="0"/>
              <a:t>produce a video upload it to YouTube and provide the link</a:t>
            </a:r>
          </a:p>
          <a:p>
            <a:endParaRPr lang="en-US" sz="2800" b="1" dirty="0"/>
          </a:p>
          <a:p>
            <a:r>
              <a:rPr lang="en-US" sz="2800" b="1" dirty="0"/>
              <a:t>Just follow the instructions presented.</a:t>
            </a:r>
          </a:p>
          <a:p>
            <a:pPr algn="l"/>
            <a:r>
              <a:rPr lang="en-US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7433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0"/>
            <a:ext cx="396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App closed ?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510282" y="1000780"/>
            <a:ext cx="8487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What if the app closes for any reason while playing?</a:t>
            </a:r>
            <a:endParaRPr lang="he-IL" sz="2800" dirty="0"/>
          </a:p>
        </p:txBody>
      </p:sp>
      <p:sp>
        <p:nvSpPr>
          <p:cNvPr id="9" name="מלבן 8"/>
          <p:cNvSpPr/>
          <p:nvPr/>
        </p:nvSpPr>
        <p:spPr>
          <a:xfrm>
            <a:off x="236621" y="1752600"/>
            <a:ext cx="51164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/>
              <a:t>Open the Treasure-HIT app.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Enter the game code.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The name you have registered with will appear -</a:t>
            </a:r>
            <a:r>
              <a:rPr lang="en-US" sz="2800" b="1" dirty="0"/>
              <a:t>select it </a:t>
            </a:r>
            <a:r>
              <a:rPr lang="en-US" sz="2800" dirty="0"/>
              <a:t>- the app will bring you back exactly where you left off.</a:t>
            </a:r>
          </a:p>
          <a:p>
            <a:r>
              <a:rPr lang="en-US" sz="2800" dirty="0"/>
              <a:t>     Do </a:t>
            </a:r>
            <a:r>
              <a:rPr lang="en-US" sz="2800" b="1" dirty="0">
                <a:solidFill>
                  <a:srgbClr val="FF0000"/>
                </a:solidFill>
              </a:rPr>
              <a:t>NOT</a:t>
            </a:r>
            <a:r>
              <a:rPr lang="en-US" sz="2800" dirty="0"/>
              <a:t> enter a new name.</a:t>
            </a:r>
            <a:endParaRPr lang="he-IL" sz="28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768" y="2510689"/>
            <a:ext cx="2314575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8441"/>
          <a:stretch/>
        </p:blipFill>
        <p:spPr bwMode="auto">
          <a:xfrm>
            <a:off x="5867400" y="1650235"/>
            <a:ext cx="2881313" cy="3912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חץ ימינה 7"/>
          <p:cNvSpPr/>
          <p:nvPr/>
        </p:nvSpPr>
        <p:spPr>
          <a:xfrm>
            <a:off x="5353108" y="3592631"/>
            <a:ext cx="945958" cy="469913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1972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/>
        </p:nvSpPr>
        <p:spPr>
          <a:xfrm>
            <a:off x="589483" y="1143000"/>
            <a:ext cx="832591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/>
              <a:t>What if the battery runs out?</a:t>
            </a:r>
          </a:p>
          <a:p>
            <a:pPr algn="l"/>
            <a:endParaRPr lang="en-US" sz="3200" b="1" dirty="0"/>
          </a:p>
          <a:p>
            <a:pPr algn="l"/>
            <a:r>
              <a:rPr lang="en-US" sz="3200" b="1" dirty="0"/>
              <a:t>You will not be able to continue (as the team that registered on this device) until you recharge the battery.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9278" y="32084"/>
            <a:ext cx="396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Empty battery ?  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/>
          <p:nvPr/>
        </p:nvSpPr>
        <p:spPr>
          <a:xfrm>
            <a:off x="589483" y="3962400"/>
            <a:ext cx="77925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/>
              <a:t>You will have to use another device and start from scratch…</a:t>
            </a:r>
          </a:p>
        </p:txBody>
      </p:sp>
    </p:spTree>
    <p:extLst>
      <p:ext uri="{BB962C8B-B14F-4D97-AF65-F5344CB8AC3E}">
        <p14:creationId xmlns:p14="http://schemas.microsoft.com/office/powerpoint/2010/main" val="636720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/>
        </p:nvSpPr>
        <p:spPr>
          <a:xfrm>
            <a:off x="569430" y="1981200"/>
            <a:ext cx="779251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Regardless of whether you have finished the game or not please get back here at </a:t>
            </a:r>
            <a:r>
              <a:rPr lang="en-US" sz="3600" dirty="0">
                <a:solidFill>
                  <a:srgbClr val="FF0000"/>
                </a:solidFill>
              </a:rPr>
              <a:t>XX:XX</a:t>
            </a:r>
            <a:r>
              <a:rPr lang="en-US" sz="3600" dirty="0"/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9278" y="32084"/>
            <a:ext cx="396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General Instructions 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52600" y="1056774"/>
            <a:ext cx="578725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rgbClr val="FF0000"/>
                </a:solidFill>
              </a:rPr>
              <a:t>Optional – insert relevant info such as: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/>
          <p:nvPr/>
        </p:nvSpPr>
        <p:spPr>
          <a:xfrm>
            <a:off x="577451" y="4571999"/>
            <a:ext cx="77844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If you encounter any problems during the game please call the game manager, Tel.: </a:t>
            </a:r>
            <a:r>
              <a:rPr lang="en-US" sz="3600" dirty="0">
                <a:solidFill>
                  <a:srgbClr val="FF0000"/>
                </a:solidFill>
              </a:rPr>
              <a:t>XXXXXXXX.</a:t>
            </a:r>
            <a:r>
              <a:rPr lang="en-US" sz="3600" dirty="0"/>
              <a:t>  </a:t>
            </a:r>
            <a:endParaRPr lang="he-IL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368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657600"/>
            <a:ext cx="4411877" cy="1143000"/>
          </a:xfrm>
        </p:spPr>
        <p:txBody>
          <a:bodyPr>
            <a:normAutofit/>
          </a:bodyPr>
          <a:lstStyle/>
          <a:p>
            <a:pPr algn="ctr" rtl="1"/>
            <a:r>
              <a:rPr lang="en-US" b="1" dirty="0"/>
              <a:t>Enjoy !</a:t>
            </a:r>
            <a:endParaRPr lang="en-GB" b="1" dirty="0"/>
          </a:p>
        </p:txBody>
      </p:sp>
      <p:sp>
        <p:nvSpPr>
          <p:cNvPr id="5" name="Rectangle 2"/>
          <p:cNvSpPr/>
          <p:nvPr/>
        </p:nvSpPr>
        <p:spPr>
          <a:xfrm>
            <a:off x="1600200" y="1295400"/>
            <a:ext cx="555402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Your game is: </a:t>
            </a:r>
            <a:r>
              <a:rPr lang="en-US" sz="3600" i="1" dirty="0">
                <a:solidFill>
                  <a:srgbClr val="FF0000"/>
                </a:solidFill>
              </a:rPr>
              <a:t>game name</a:t>
            </a:r>
            <a:endParaRPr lang="he-IL" sz="3600" b="1" i="1" dirty="0">
              <a:solidFill>
                <a:srgbClr val="FF0000"/>
              </a:solidFill>
            </a:endParaRPr>
          </a:p>
          <a:p>
            <a:endParaRPr lang="he-IL" sz="3600" dirty="0"/>
          </a:p>
          <a:p>
            <a:r>
              <a:rPr lang="en-US" sz="3600" dirty="0"/>
              <a:t>Game code: </a:t>
            </a:r>
            <a:r>
              <a:rPr lang="en-US" sz="3600" i="1" dirty="0">
                <a:solidFill>
                  <a:srgbClr val="FF0000"/>
                </a:solidFill>
              </a:rPr>
              <a:t>XXXXX</a:t>
            </a:r>
            <a:endParaRPr lang="he-IL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15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228600" y="1143000"/>
            <a:ext cx="8686800" cy="518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2800" dirty="0"/>
              <a:t>A game is conducted as a competition between teams or individuals. During the game you will be challenged to identify specific locations (stations) and to </a:t>
            </a:r>
            <a:r>
              <a:rPr lang="en-US" sz="2800" b="1" dirty="0"/>
              <a:t>reach</a:t>
            </a:r>
            <a:r>
              <a:rPr lang="en-US" sz="2800" dirty="0"/>
              <a:t> them. </a:t>
            </a:r>
          </a:p>
          <a:p>
            <a:pPr algn="l" eaLnBrk="1" hangingPunct="1"/>
            <a:endParaRPr lang="en-US" sz="2800" dirty="0"/>
          </a:p>
          <a:p>
            <a:pPr algn="l" eaLnBrk="1" hangingPunct="1"/>
            <a:r>
              <a:rPr lang="en-US" sz="2800" dirty="0"/>
              <a:t>The app will confirm arrival to the station, then present the related tasks.</a:t>
            </a:r>
          </a:p>
          <a:p>
            <a:pPr algn="l" eaLnBrk="1" hangingPunct="1"/>
            <a:r>
              <a:rPr lang="en-US" sz="2800" dirty="0"/>
              <a:t> </a:t>
            </a:r>
          </a:p>
          <a:p>
            <a:pPr algn="l" eaLnBrk="1" hangingPunct="1"/>
            <a:endParaRPr lang="en-US" sz="900" dirty="0"/>
          </a:p>
          <a:p>
            <a:pPr algn="l" eaLnBrk="1" hangingPunct="1"/>
            <a:r>
              <a:rPr lang="en-US" sz="2800" dirty="0"/>
              <a:t>The clues directing to the next station will appear only after successfully completing all tasks related to a station. </a:t>
            </a:r>
          </a:p>
          <a:p>
            <a:pPr algn="l" eaLnBrk="1" hangingPunct="1"/>
            <a:endParaRPr lang="en-US" sz="1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32084"/>
            <a:ext cx="4876800" cy="685800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>
                <a:solidFill>
                  <a:schemeClr val="bg1"/>
                </a:solidFill>
              </a:rPr>
              <a:t>Preparing for the game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102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5350051" y="3261625"/>
            <a:ext cx="1152128" cy="1466116"/>
          </a:xfrm>
          <a:prstGeom prst="rect">
            <a:avLst/>
          </a:prstGeom>
          <a:noFill/>
          <a:ln>
            <a:solidFill>
              <a:srgbClr val="0099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en-US" sz="1400" b="1" dirty="0">
              <a:solidFill>
                <a:schemeClr val="tx1"/>
              </a:solidFill>
            </a:endParaRPr>
          </a:p>
          <a:p>
            <a:pPr algn="ctr" rtl="0"/>
            <a:r>
              <a:rPr lang="en-US" sz="1400" b="1" dirty="0">
                <a:solidFill>
                  <a:schemeClr val="tx1"/>
                </a:solidFill>
              </a:rPr>
              <a:t>Tasks</a:t>
            </a:r>
          </a:p>
          <a:p>
            <a:pPr algn="ctr" rtl="0"/>
            <a:r>
              <a:rPr lang="en-US" sz="1200" dirty="0">
                <a:solidFill>
                  <a:schemeClr val="tx1"/>
                </a:solidFill>
              </a:rPr>
              <a:t> at the station</a:t>
            </a:r>
          </a:p>
          <a:p>
            <a:pPr algn="ctr" rtl="0"/>
            <a:endParaRPr lang="en-US" sz="1400" b="1" dirty="0">
              <a:solidFill>
                <a:schemeClr val="tx1"/>
              </a:solidFill>
            </a:endParaRPr>
          </a:p>
          <a:p>
            <a:pPr algn="ctr" rtl="0"/>
            <a:endParaRPr lang="en-US" sz="1400" b="1" dirty="0">
              <a:solidFill>
                <a:schemeClr val="tx1"/>
              </a:solidFill>
            </a:endParaRPr>
          </a:p>
          <a:p>
            <a:pPr algn="ctr" rtl="0"/>
            <a:endParaRPr lang="en-US" sz="1400" b="1" dirty="0">
              <a:solidFill>
                <a:schemeClr val="tx1"/>
              </a:solidFill>
            </a:endParaRPr>
          </a:p>
          <a:p>
            <a:pPr algn="ctr" rtl="0"/>
            <a:endParaRPr lang="en-US" sz="1400" b="1" dirty="0">
              <a:solidFill>
                <a:schemeClr val="tx1"/>
              </a:solidFill>
            </a:endParaRPr>
          </a:p>
          <a:p>
            <a:pPr algn="ctr" rtl="0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785692" y="3235090"/>
            <a:ext cx="1339017" cy="1492651"/>
          </a:xfrm>
          <a:prstGeom prst="rect">
            <a:avLst/>
          </a:prstGeom>
          <a:noFill/>
          <a:ln>
            <a:solidFill>
              <a:srgbClr val="0099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</a:rPr>
              <a:t>Clue/s</a:t>
            </a:r>
            <a:br>
              <a:rPr lang="en-US" sz="1400" b="1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directing to a station</a:t>
            </a:r>
            <a:br>
              <a:rPr lang="en-US" sz="1400" b="1" dirty="0">
                <a:solidFill>
                  <a:schemeClr val="tx1"/>
                </a:solidFill>
              </a:rPr>
            </a:br>
            <a:endParaRPr lang="en-US" sz="1400" b="1" dirty="0">
              <a:solidFill>
                <a:schemeClr val="tx1"/>
              </a:solidFill>
            </a:endParaRPr>
          </a:p>
          <a:p>
            <a:pPr algn="ctr" rtl="0"/>
            <a:endParaRPr lang="en-US" sz="1400" b="1" dirty="0">
              <a:solidFill>
                <a:schemeClr val="tx1"/>
              </a:solidFill>
            </a:endParaRPr>
          </a:p>
          <a:p>
            <a:pPr algn="ctr" rtl="0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תרשים זרימה: החלטה 8"/>
          <p:cNvSpPr/>
          <p:nvPr/>
        </p:nvSpPr>
        <p:spPr>
          <a:xfrm>
            <a:off x="3443935" y="3194239"/>
            <a:ext cx="1566556" cy="1105740"/>
          </a:xfrm>
          <a:prstGeom prst="flowChartDecision">
            <a:avLst/>
          </a:prstGeom>
          <a:solidFill>
            <a:schemeClr val="bg1"/>
          </a:solidFill>
          <a:ln>
            <a:solidFill>
              <a:srgbClr val="0099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" name="מחבר חץ ישר 9"/>
          <p:cNvCxnSpPr/>
          <p:nvPr/>
        </p:nvCxnSpPr>
        <p:spPr>
          <a:xfrm>
            <a:off x="2849565" y="2648070"/>
            <a:ext cx="0" cy="587020"/>
          </a:xfrm>
          <a:prstGeom prst="straightConnector1">
            <a:avLst/>
          </a:prstGeom>
          <a:ln w="34925">
            <a:solidFill>
              <a:srgbClr val="0099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מלבן 12"/>
          <p:cNvSpPr/>
          <p:nvPr/>
        </p:nvSpPr>
        <p:spPr>
          <a:xfrm>
            <a:off x="3671474" y="2400204"/>
            <a:ext cx="1339017" cy="504056"/>
          </a:xfrm>
          <a:prstGeom prst="rect">
            <a:avLst/>
          </a:prstGeom>
          <a:noFill/>
          <a:ln>
            <a:solidFill>
              <a:srgbClr val="0099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200" dirty="0">
                <a:solidFill>
                  <a:schemeClr val="tx1"/>
                </a:solidFill>
              </a:rPr>
              <a:t>Feedback &amp; support </a:t>
            </a:r>
            <a:endParaRPr lang="he-IL" sz="1200" dirty="0">
              <a:solidFill>
                <a:schemeClr val="tx1"/>
              </a:solidFill>
            </a:endParaRPr>
          </a:p>
        </p:txBody>
      </p:sp>
      <p:cxnSp>
        <p:nvCxnSpPr>
          <p:cNvPr id="15" name="מחבר חץ ישר 14"/>
          <p:cNvCxnSpPr/>
          <p:nvPr/>
        </p:nvCxnSpPr>
        <p:spPr>
          <a:xfrm>
            <a:off x="2849565" y="2668257"/>
            <a:ext cx="821909" cy="0"/>
          </a:xfrm>
          <a:prstGeom prst="straightConnector1">
            <a:avLst/>
          </a:prstGeom>
          <a:ln w="34925">
            <a:solidFill>
              <a:srgbClr val="0099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מלבן 19"/>
          <p:cNvSpPr/>
          <p:nvPr/>
        </p:nvSpPr>
        <p:spPr>
          <a:xfrm>
            <a:off x="4197923" y="2980159"/>
            <a:ext cx="3994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No</a:t>
            </a:r>
            <a:endParaRPr lang="he-IL" sz="1400" b="1" dirty="0">
              <a:solidFill>
                <a:srgbClr val="FF0000"/>
              </a:solidFill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4841057" y="3390999"/>
            <a:ext cx="4251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Yes</a:t>
            </a:r>
            <a:endParaRPr lang="he-IL" sz="1400" b="1" dirty="0">
              <a:solidFill>
                <a:srgbClr val="00B050"/>
              </a:solidFill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228600" y="3226769"/>
            <a:ext cx="1273834" cy="1500972"/>
          </a:xfrm>
          <a:prstGeom prst="rect">
            <a:avLst/>
          </a:prstGeom>
          <a:noFill/>
          <a:ln>
            <a:solidFill>
              <a:srgbClr val="0099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1400" b="1" dirty="0">
                <a:solidFill>
                  <a:schemeClr val="tx1"/>
                </a:solidFill>
              </a:rPr>
              <a:t>Introduction</a:t>
            </a:r>
          </a:p>
          <a:p>
            <a:pPr algn="ctr" rtl="0"/>
            <a:endParaRPr lang="en-US" sz="1400" b="1" dirty="0">
              <a:solidFill>
                <a:schemeClr val="tx1"/>
              </a:solidFill>
            </a:endParaRPr>
          </a:p>
          <a:p>
            <a:pPr algn="ctr" rtl="0"/>
            <a:endParaRPr lang="en-US" sz="1400" b="1" dirty="0">
              <a:solidFill>
                <a:schemeClr val="tx1"/>
              </a:solidFill>
            </a:endParaRPr>
          </a:p>
          <a:p>
            <a:pPr algn="ctr" rtl="0"/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5" name="מחבר חץ ישר 24"/>
          <p:cNvCxnSpPr>
            <a:endCxn id="9" idx="1"/>
          </p:cNvCxnSpPr>
          <p:nvPr/>
        </p:nvCxnSpPr>
        <p:spPr>
          <a:xfrm flipV="1">
            <a:off x="3139063" y="3747109"/>
            <a:ext cx="304872" cy="7940"/>
          </a:xfrm>
          <a:prstGeom prst="straightConnector1">
            <a:avLst/>
          </a:prstGeom>
          <a:ln w="34925">
            <a:solidFill>
              <a:srgbClr val="0099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חץ ישר 25"/>
          <p:cNvCxnSpPr/>
          <p:nvPr/>
        </p:nvCxnSpPr>
        <p:spPr>
          <a:xfrm>
            <a:off x="4990011" y="3757711"/>
            <a:ext cx="360040" cy="0"/>
          </a:xfrm>
          <a:prstGeom prst="straightConnector1">
            <a:avLst/>
          </a:prstGeom>
          <a:ln w="34925">
            <a:solidFill>
              <a:srgbClr val="0099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/>
          <p:nvPr/>
        </p:nvCxnSpPr>
        <p:spPr>
          <a:xfrm>
            <a:off x="5866807" y="2941580"/>
            <a:ext cx="0" cy="320045"/>
          </a:xfrm>
          <a:prstGeom prst="straightConnector1">
            <a:avLst/>
          </a:prstGeom>
          <a:ln w="34925">
            <a:solidFill>
              <a:srgbClr val="0099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>
            <a:off x="6502179" y="3755049"/>
            <a:ext cx="663780" cy="0"/>
          </a:xfrm>
          <a:prstGeom prst="straightConnector1">
            <a:avLst/>
          </a:prstGeom>
          <a:ln w="34925">
            <a:solidFill>
              <a:srgbClr val="0099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חץ ישר 32"/>
          <p:cNvCxnSpPr/>
          <p:nvPr/>
        </p:nvCxnSpPr>
        <p:spPr>
          <a:xfrm flipV="1">
            <a:off x="6834069" y="2922733"/>
            <a:ext cx="0" cy="813470"/>
          </a:xfrm>
          <a:prstGeom prst="straightConnector1">
            <a:avLst/>
          </a:prstGeom>
          <a:ln w="34925">
            <a:solidFill>
              <a:srgbClr val="0099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מלבן 34"/>
          <p:cNvSpPr/>
          <p:nvPr/>
        </p:nvSpPr>
        <p:spPr>
          <a:xfrm>
            <a:off x="5907982" y="2618656"/>
            <a:ext cx="8822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Next task</a:t>
            </a:r>
            <a:endParaRPr lang="he-IL" sz="1400" b="1" dirty="0"/>
          </a:p>
        </p:txBody>
      </p:sp>
      <p:sp>
        <p:nvSpPr>
          <p:cNvPr id="37" name="מלבן 36"/>
          <p:cNvSpPr/>
          <p:nvPr/>
        </p:nvSpPr>
        <p:spPr>
          <a:xfrm>
            <a:off x="3515943" y="3410744"/>
            <a:ext cx="139242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1400" b="1" dirty="0"/>
              <a:t>Arrival</a:t>
            </a:r>
            <a:r>
              <a:rPr lang="en-US" sz="1400" dirty="0"/>
              <a:t> ?</a:t>
            </a:r>
          </a:p>
          <a:p>
            <a:pPr algn="ctr" rtl="0"/>
            <a:r>
              <a:rPr lang="en-US" sz="1200" dirty="0"/>
              <a:t>(GPS or Barcode)</a:t>
            </a:r>
          </a:p>
        </p:txBody>
      </p:sp>
      <p:cxnSp>
        <p:nvCxnSpPr>
          <p:cNvPr id="39" name="מחבר חץ ישר 38"/>
          <p:cNvCxnSpPr/>
          <p:nvPr/>
        </p:nvCxnSpPr>
        <p:spPr>
          <a:xfrm flipH="1" flipV="1">
            <a:off x="7931704" y="1954813"/>
            <a:ext cx="2625" cy="1278156"/>
          </a:xfrm>
          <a:prstGeom prst="straightConnector1">
            <a:avLst/>
          </a:prstGeom>
          <a:ln w="34925">
            <a:solidFill>
              <a:srgbClr val="0099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מלבן 37"/>
          <p:cNvSpPr/>
          <p:nvPr/>
        </p:nvSpPr>
        <p:spPr>
          <a:xfrm>
            <a:off x="6502179" y="3765463"/>
            <a:ext cx="94038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r>
              <a:rPr lang="en-US" sz="1200" dirty="0"/>
              <a:t>Tasks </a:t>
            </a:r>
          </a:p>
          <a:p>
            <a:pPr algn="l"/>
            <a:r>
              <a:rPr lang="en-US" sz="1200" dirty="0"/>
              <a:t>completed?</a:t>
            </a:r>
            <a:endParaRPr lang="he-IL" sz="1200" dirty="0"/>
          </a:p>
        </p:txBody>
      </p:sp>
      <p:cxnSp>
        <p:nvCxnSpPr>
          <p:cNvPr id="41" name="מחבר חץ ישר 40"/>
          <p:cNvCxnSpPr/>
          <p:nvPr/>
        </p:nvCxnSpPr>
        <p:spPr>
          <a:xfrm>
            <a:off x="2462416" y="1954813"/>
            <a:ext cx="5473619" cy="13839"/>
          </a:xfrm>
          <a:prstGeom prst="straightConnector1">
            <a:avLst/>
          </a:prstGeom>
          <a:ln w="34925">
            <a:solidFill>
              <a:srgbClr val="0099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/>
          <p:nvPr/>
        </p:nvCxnSpPr>
        <p:spPr>
          <a:xfrm flipH="1">
            <a:off x="2462416" y="1961967"/>
            <a:ext cx="7315" cy="1273123"/>
          </a:xfrm>
          <a:prstGeom prst="straightConnector1">
            <a:avLst/>
          </a:prstGeom>
          <a:ln w="34925">
            <a:solidFill>
              <a:srgbClr val="0099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תרשים זרימה: החלטה 47"/>
          <p:cNvSpPr/>
          <p:nvPr/>
        </p:nvSpPr>
        <p:spPr>
          <a:xfrm>
            <a:off x="7158666" y="3194239"/>
            <a:ext cx="1546076" cy="1105740"/>
          </a:xfrm>
          <a:prstGeom prst="flowChartDecision">
            <a:avLst/>
          </a:prstGeom>
          <a:solidFill>
            <a:schemeClr val="bg1"/>
          </a:solidFill>
          <a:ln>
            <a:solidFill>
              <a:srgbClr val="0099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9" name="מלבן 48"/>
          <p:cNvSpPr/>
          <p:nvPr/>
        </p:nvSpPr>
        <p:spPr>
          <a:xfrm>
            <a:off x="7231894" y="3482752"/>
            <a:ext cx="1392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1400" b="1" dirty="0"/>
              <a:t>All stations completed?</a:t>
            </a:r>
            <a:endParaRPr lang="en-US" sz="1400" dirty="0"/>
          </a:p>
        </p:txBody>
      </p:sp>
      <p:sp>
        <p:nvSpPr>
          <p:cNvPr id="57" name="מלבן 56"/>
          <p:cNvSpPr/>
          <p:nvPr/>
        </p:nvSpPr>
        <p:spPr>
          <a:xfrm>
            <a:off x="7889528" y="2877200"/>
            <a:ext cx="3994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No</a:t>
            </a:r>
            <a:endParaRPr lang="he-IL" sz="1400" b="1" dirty="0">
              <a:solidFill>
                <a:srgbClr val="FF0000"/>
              </a:solidFill>
            </a:endParaRPr>
          </a:p>
        </p:txBody>
      </p:sp>
      <p:sp>
        <p:nvSpPr>
          <p:cNvPr id="58" name="מלבן 57"/>
          <p:cNvSpPr/>
          <p:nvPr/>
        </p:nvSpPr>
        <p:spPr>
          <a:xfrm>
            <a:off x="7899819" y="4274732"/>
            <a:ext cx="4251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Yes</a:t>
            </a:r>
            <a:endParaRPr lang="he-IL" sz="1400" b="1" dirty="0">
              <a:solidFill>
                <a:srgbClr val="00B050"/>
              </a:solidFill>
            </a:endParaRPr>
          </a:p>
        </p:txBody>
      </p:sp>
      <p:cxnSp>
        <p:nvCxnSpPr>
          <p:cNvPr id="61" name="מחבר חץ ישר 60"/>
          <p:cNvCxnSpPr/>
          <p:nvPr/>
        </p:nvCxnSpPr>
        <p:spPr>
          <a:xfrm>
            <a:off x="7934329" y="4303149"/>
            <a:ext cx="4938" cy="605035"/>
          </a:xfrm>
          <a:prstGeom prst="straightConnector1">
            <a:avLst/>
          </a:prstGeom>
          <a:ln w="34925">
            <a:solidFill>
              <a:srgbClr val="0099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מחבר חץ ישר 64"/>
          <p:cNvCxnSpPr/>
          <p:nvPr/>
        </p:nvCxnSpPr>
        <p:spPr>
          <a:xfrm flipV="1">
            <a:off x="4231053" y="2892335"/>
            <a:ext cx="0" cy="297480"/>
          </a:xfrm>
          <a:prstGeom prst="straightConnector1">
            <a:avLst/>
          </a:prstGeom>
          <a:ln w="34925">
            <a:solidFill>
              <a:srgbClr val="0099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מלבן מעוגל 66"/>
          <p:cNvSpPr/>
          <p:nvPr/>
        </p:nvSpPr>
        <p:spPr>
          <a:xfrm>
            <a:off x="6944176" y="4907443"/>
            <a:ext cx="1790251" cy="807557"/>
          </a:xfrm>
          <a:prstGeom prst="roundRect">
            <a:avLst/>
          </a:prstGeom>
          <a:noFill/>
          <a:ln>
            <a:solidFill>
              <a:srgbClr val="0099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מלבן 67"/>
          <p:cNvSpPr/>
          <p:nvPr/>
        </p:nvSpPr>
        <p:spPr>
          <a:xfrm>
            <a:off x="2667000" y="1647036"/>
            <a:ext cx="5036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/>
              <a:t>Next Station </a:t>
            </a:r>
            <a:r>
              <a:rPr lang="en-US" sz="1400" dirty="0"/>
              <a:t>according to the </a:t>
            </a:r>
            <a:r>
              <a:rPr lang="en-US" sz="1400" b="1" dirty="0"/>
              <a:t>order</a:t>
            </a:r>
            <a:r>
              <a:rPr lang="en-US" sz="1400" dirty="0"/>
              <a:t> defined by game creator</a:t>
            </a:r>
            <a:endParaRPr lang="he-IL" sz="1400" dirty="0"/>
          </a:p>
        </p:txBody>
      </p:sp>
      <p:sp>
        <p:nvSpPr>
          <p:cNvPr id="69" name="מלבן 68"/>
          <p:cNvSpPr/>
          <p:nvPr/>
        </p:nvSpPr>
        <p:spPr>
          <a:xfrm>
            <a:off x="6831399" y="5066928"/>
            <a:ext cx="21030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1400" b="1" dirty="0"/>
              <a:t>Summary</a:t>
            </a:r>
          </a:p>
          <a:p>
            <a:pPr algn="ctr" rtl="0"/>
            <a:r>
              <a:rPr lang="en-US" sz="1200" dirty="0"/>
              <a:t>(results, artifacts sharing)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069" y="3974427"/>
            <a:ext cx="443988" cy="54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643" y="3962772"/>
            <a:ext cx="675716" cy="62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מלבן 71"/>
          <p:cNvSpPr/>
          <p:nvPr/>
        </p:nvSpPr>
        <p:spPr>
          <a:xfrm>
            <a:off x="3581546" y="1968652"/>
            <a:ext cx="36350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1400" dirty="0"/>
              <a:t>(identical for all, different, selected, random…) </a:t>
            </a:r>
            <a:endParaRPr lang="he-IL" sz="1400" dirty="0"/>
          </a:p>
        </p:txBody>
      </p:sp>
      <p:cxnSp>
        <p:nvCxnSpPr>
          <p:cNvPr id="36" name="מחבר חץ ישר 35"/>
          <p:cNvCxnSpPr/>
          <p:nvPr/>
        </p:nvCxnSpPr>
        <p:spPr>
          <a:xfrm flipH="1">
            <a:off x="5854107" y="2933639"/>
            <a:ext cx="979962" cy="67"/>
          </a:xfrm>
          <a:prstGeom prst="straightConnector1">
            <a:avLst/>
          </a:prstGeom>
          <a:ln w="34925">
            <a:solidFill>
              <a:srgbClr val="00999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מלבן 39"/>
          <p:cNvSpPr/>
          <p:nvPr/>
        </p:nvSpPr>
        <p:spPr>
          <a:xfrm>
            <a:off x="6460215" y="2991396"/>
            <a:ext cx="3994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No</a:t>
            </a:r>
            <a:endParaRPr lang="he-IL" sz="14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38" y="3915259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600" y="3919351"/>
            <a:ext cx="3143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38" y="4303149"/>
            <a:ext cx="351556" cy="35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600" y="4288869"/>
            <a:ext cx="333555" cy="365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7" descr="×ª××¦××ª ×ª××× × ×¢×××¨ âªicons linkâ¬â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4" name="AutoShape 9" descr="×ª××¦××ª ×ª××× × ×¢×××¨ âªicons linkâ¬â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5" y="3960908"/>
            <a:ext cx="434312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496" y="4391101"/>
            <a:ext cx="278034" cy="28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22" y="3953178"/>
            <a:ext cx="288032" cy="31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33" y="4375880"/>
            <a:ext cx="300837" cy="27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886" y="4008490"/>
            <a:ext cx="374775" cy="33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54" y="4023384"/>
            <a:ext cx="288032" cy="31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588" y="4035287"/>
            <a:ext cx="427014" cy="308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מלבן 70"/>
          <p:cNvSpPr/>
          <p:nvPr/>
        </p:nvSpPr>
        <p:spPr>
          <a:xfrm>
            <a:off x="6890794" y="3381707"/>
            <a:ext cx="4251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Yes</a:t>
            </a:r>
            <a:endParaRPr lang="he-IL" sz="1400" b="1" dirty="0">
              <a:solidFill>
                <a:srgbClr val="00B050"/>
              </a:solidFill>
            </a:endParaRPr>
          </a:p>
        </p:txBody>
      </p:sp>
      <p:cxnSp>
        <p:nvCxnSpPr>
          <p:cNvPr id="56" name="מחבר חץ ישר 55"/>
          <p:cNvCxnSpPr/>
          <p:nvPr/>
        </p:nvCxnSpPr>
        <p:spPr>
          <a:xfrm flipV="1">
            <a:off x="1495501" y="3728263"/>
            <a:ext cx="304872" cy="7940"/>
          </a:xfrm>
          <a:prstGeom prst="straightConnector1">
            <a:avLst/>
          </a:prstGeom>
          <a:ln w="34925">
            <a:solidFill>
              <a:srgbClr val="0099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533400" y="32084"/>
            <a:ext cx="4876800" cy="685800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>
                <a:solidFill>
                  <a:schemeClr val="bg1"/>
                </a:solidFill>
              </a:rPr>
              <a:t>The game flow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2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3" grpId="0" animBg="1"/>
      <p:bldP spid="21" grpId="0"/>
      <p:bldP spid="22" grpId="0" animBg="1"/>
      <p:bldP spid="35" grpId="0"/>
      <p:bldP spid="37" grpId="0"/>
      <p:bldP spid="38" grpId="0"/>
      <p:bldP spid="48" grpId="0" animBg="1"/>
      <p:bldP spid="49" grpId="0"/>
      <p:bldP spid="57" grpId="0"/>
      <p:bldP spid="58" grpId="0"/>
      <p:bldP spid="67" grpId="0" animBg="1"/>
      <p:bldP spid="68" grpId="0"/>
      <p:bldP spid="69" grpId="0"/>
      <p:bldP spid="72" grpId="0"/>
      <p:bldP spid="40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241515" y="990600"/>
            <a:ext cx="86868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sz="2800" dirty="0"/>
              <a:t>Each team plays with </a:t>
            </a:r>
            <a:r>
              <a:rPr lang="en-US" sz="2800" b="1" dirty="0">
                <a:solidFill>
                  <a:srgbClr val="0070C0"/>
                </a:solidFill>
              </a:rPr>
              <a:t>ONE</a:t>
            </a:r>
            <a:r>
              <a:rPr lang="en-US" sz="2800" dirty="0"/>
              <a:t> Smartphone/Tablet  that supports:</a:t>
            </a:r>
          </a:p>
          <a:p>
            <a:pPr marL="457200" indent="-4572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Location detection (GPS)</a:t>
            </a:r>
          </a:p>
          <a:p>
            <a:pPr marL="457200" indent="-4572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Web browsing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2800" dirty="0"/>
              <a:t>The battery should be </a:t>
            </a:r>
            <a:r>
              <a:rPr lang="en-US" sz="2800" b="1" dirty="0"/>
              <a:t>fully loaded</a:t>
            </a:r>
            <a:r>
              <a:rPr lang="en-US" sz="2800" dirty="0"/>
              <a:t>. </a:t>
            </a:r>
          </a:p>
          <a:p>
            <a:pPr algn="l" eaLnBrk="1" hangingPunct="1">
              <a:lnSpc>
                <a:spcPct val="150000"/>
              </a:lnSpc>
            </a:pPr>
            <a:endParaRPr lang="en-US" sz="2800" dirty="0"/>
          </a:p>
          <a:p>
            <a:pPr eaLnBrk="1" hangingPunct="1">
              <a:lnSpc>
                <a:spcPct val="150000"/>
              </a:lnSpc>
            </a:pPr>
            <a:r>
              <a:rPr lang="en-US" sz="2800" dirty="0"/>
              <a:t>Other devices may be used to look up information and for communication.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0556" y="0"/>
            <a:ext cx="4876800" cy="685800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>
                <a:solidFill>
                  <a:schemeClr val="bg1"/>
                </a:solidFill>
              </a:rPr>
              <a:t>Preparing for the game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741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084"/>
            <a:ext cx="4876800" cy="685800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>
                <a:solidFill>
                  <a:schemeClr val="bg1"/>
                </a:solidFill>
              </a:rPr>
              <a:t>Preparing for the game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7147" y="990600"/>
            <a:ext cx="8229600" cy="3548450"/>
          </a:xfrm>
        </p:spPr>
        <p:txBody>
          <a:bodyPr>
            <a:normAutofit lnSpcReduction="10000"/>
          </a:bodyPr>
          <a:lstStyle/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AutoNum type="arabicPeriod"/>
            </a:pPr>
            <a:r>
              <a:rPr lang="en-US" sz="3200" dirty="0"/>
              <a:t>Form teams </a:t>
            </a:r>
            <a:r>
              <a:rPr lang="en-US" sz="2000" dirty="0"/>
              <a:t>(ideally 3 members)</a:t>
            </a:r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AutoNum type="arabicPeriod"/>
            </a:pPr>
            <a:r>
              <a:rPr lang="en-US" sz="3200" dirty="0"/>
              <a:t>Install the app (ONE device for team)</a:t>
            </a:r>
            <a:endParaRPr lang="he-IL" sz="3200" dirty="0"/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AutoNum type="arabicPeriod"/>
            </a:pPr>
            <a:r>
              <a:rPr lang="en-US" sz="3200" dirty="0"/>
              <a:t>Select the game </a:t>
            </a:r>
            <a:r>
              <a:rPr lang="he-IL" dirty="0"/>
              <a:t> </a:t>
            </a:r>
            <a:endParaRPr lang="he-IL" sz="3200" dirty="0"/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AutoNum type="arabicPeriod"/>
            </a:pPr>
            <a:r>
              <a:rPr lang="en-US" sz="3200" dirty="0"/>
              <a:t>Register team</a:t>
            </a:r>
            <a:endParaRPr lang="he-IL" sz="3200" dirty="0"/>
          </a:p>
          <a:p>
            <a:pPr marL="457200" indent="-457200" algn="l" rtl="0">
              <a:lnSpc>
                <a:spcPct val="150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Font typeface="Arial" pitchFamily="34" charset="0"/>
              <a:buAutoNum type="arabicPeriod"/>
            </a:pPr>
            <a:r>
              <a:rPr lang="en-US" sz="3200" dirty="0"/>
              <a:t>Play ….</a:t>
            </a:r>
            <a:r>
              <a:rPr lang="he-IL" sz="3200" dirty="0"/>
              <a:t> </a:t>
            </a:r>
            <a:endParaRPr lang="en-US" dirty="0"/>
          </a:p>
        </p:txBody>
      </p:sp>
      <p:pic>
        <p:nvPicPr>
          <p:cNvPr id="8194" name="Picture 2" descr="https://encrypted-tbn0.gstatic.com/images?q=tbn:ANd9GcRuCUTJF2rAvPWPjAS4I8LXqPGjMdkgReWDdXQyWeJvXu1tW-Tj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1577" y="4772560"/>
            <a:ext cx="1990570" cy="161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/>
          <p:nvPr/>
        </p:nvSpPr>
        <p:spPr>
          <a:xfrm>
            <a:off x="2286000" y="5190271"/>
            <a:ext cx="6324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Make sure </a:t>
            </a:r>
          </a:p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that the battery is fully charged</a:t>
            </a:r>
          </a:p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and the sound is activated.</a:t>
            </a:r>
            <a:endParaRPr lang="he-IL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50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183012"/>
              </p:ext>
            </p:extLst>
          </p:nvPr>
        </p:nvGraphicFramePr>
        <p:xfrm>
          <a:off x="917776" y="1219200"/>
          <a:ext cx="7616624" cy="215277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95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1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9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FFFFFF"/>
                          </a:solidFill>
                        </a:rPr>
                        <a:t>Android</a:t>
                      </a:r>
                      <a:r>
                        <a:rPr lang="en-US" sz="2800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he-I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+ </a:t>
                      </a:r>
                      <a:r>
                        <a:rPr lang="he-IL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4.1 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iOS</a:t>
                      </a:r>
                      <a:r>
                        <a:rPr lang="en-US" sz="1800" dirty="0"/>
                        <a:t> 6.0</a:t>
                      </a:r>
                      <a:r>
                        <a:rPr lang="en-US" sz="1800" baseline="0" dirty="0"/>
                        <a:t> +</a:t>
                      </a:r>
                      <a:endParaRPr lang="he-IL" sz="2400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he-IL" sz="2400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8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Play Store</a:t>
                      </a:r>
                      <a:r>
                        <a:rPr lang="he-IL" sz="20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/>
                        <a:t>App Store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he-IL" sz="2000" b="1" dirty="0"/>
                        <a:t>1</a:t>
                      </a:r>
                      <a:r>
                        <a:rPr lang="en-US" sz="2000" b="1" dirty="0"/>
                        <a:t>.</a:t>
                      </a:r>
                      <a:r>
                        <a:rPr lang="en-US" sz="2000" b="1" baseline="0" dirty="0"/>
                        <a:t> Open</a:t>
                      </a:r>
                      <a:endParaRPr lang="he-I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8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/>
                        <a:t>  </a:t>
                      </a:r>
                      <a:r>
                        <a:rPr lang="en-US" sz="2000" b="1" dirty="0"/>
                        <a:t>Treasure-hit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Treasure-hit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2. Look for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871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baseline="0" dirty="0"/>
                        <a:t> </a:t>
                      </a: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3. Install</a:t>
                      </a:r>
                      <a:endParaRPr lang="he-I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76200" y="3450759"/>
            <a:ext cx="91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400" dirty="0"/>
              <a:t>or scan the QR code and install</a:t>
            </a:r>
            <a:endParaRPr lang="en-GB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058" y="5966566"/>
            <a:ext cx="964369" cy="3452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267" y="5965359"/>
            <a:ext cx="883133" cy="3592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125" y="3909022"/>
            <a:ext cx="1925675" cy="19256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126" y="3907959"/>
            <a:ext cx="1932302" cy="193230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286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Installing the app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96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7583" y="2139873"/>
            <a:ext cx="2338175" cy="2880360"/>
          </a:xfrm>
          <a:prstGeom prst="rect">
            <a:avLst/>
          </a:prstGeom>
        </p:spPr>
      </p:pic>
      <p:pic>
        <p:nvPicPr>
          <p:cNvPr id="1026" name="Picture 2" descr="http://cdn1.dribbble.com/users/31731/screenshots/399383/attachments/22113/iphone4s-black-template-detail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65" y="782976"/>
            <a:ext cx="3288613" cy="584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Language setting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9" name="Content Placeholder 9"/>
          <p:cNvSpPr txBox="1">
            <a:spLocks/>
          </p:cNvSpPr>
          <p:nvPr/>
        </p:nvSpPr>
        <p:spPr>
          <a:xfrm>
            <a:off x="533400" y="1558136"/>
            <a:ext cx="3810000" cy="2128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Font typeface="Arial" pitchFamily="34" charset="0"/>
              <a:buNone/>
            </a:pPr>
            <a:r>
              <a:rPr lang="en-US" sz="2800" dirty="0"/>
              <a:t>If the interface is NOT in English click the setup menu and select “English”. </a:t>
            </a:r>
          </a:p>
          <a:p>
            <a:pPr marL="0" indent="0" algn="l" rtl="0">
              <a:buFont typeface="Arial" pitchFamily="34" charset="0"/>
              <a:buNone/>
            </a:pPr>
            <a:endParaRPr lang="en-US" sz="2800" dirty="0"/>
          </a:p>
          <a:p>
            <a:pPr marL="0" indent="0" algn="l" rtl="0">
              <a:buFont typeface="Arial" pitchFamily="34" charset="0"/>
              <a:buNone/>
            </a:pPr>
            <a:endParaRPr lang="he-IL" sz="2800" dirty="0"/>
          </a:p>
          <a:p>
            <a:pPr algn="l" rtl="0">
              <a:buFont typeface="Arial" pitchFamily="34" charset="0"/>
              <a:buNone/>
            </a:pPr>
            <a:endParaRPr lang="he-IL" sz="2800" dirty="0"/>
          </a:p>
          <a:p>
            <a:pPr algn="l" rtl="0">
              <a:buFont typeface="Arial" pitchFamily="34" charset="0"/>
              <a:buNone/>
            </a:pPr>
            <a:endParaRPr lang="he-IL" sz="2800" dirty="0"/>
          </a:p>
          <a:p>
            <a:pPr algn="l" rtl="0">
              <a:buFont typeface="Arial" pitchFamily="34" charset="0"/>
              <a:buNone/>
            </a:pPr>
            <a:endParaRPr lang="en-GB" sz="2800" dirty="0"/>
          </a:p>
          <a:p>
            <a:pPr algn="l" rtl="0">
              <a:buFont typeface="Arial" pitchFamily="34" charset="0"/>
              <a:buNone/>
            </a:pP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59649" y="1659390"/>
            <a:ext cx="802227" cy="656032"/>
          </a:xfrm>
          <a:prstGeom prst="straightConnector1">
            <a:avLst/>
          </a:prstGeom>
          <a:ln w="730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593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861416" y="1760749"/>
            <a:ext cx="801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iOS</a:t>
            </a:r>
            <a:endParaRPr lang="he-IL" sz="2800" b="1" dirty="0"/>
          </a:p>
        </p:txBody>
      </p:sp>
      <p:sp>
        <p:nvSpPr>
          <p:cNvPr id="21" name="מלבן 20"/>
          <p:cNvSpPr/>
          <p:nvPr/>
        </p:nvSpPr>
        <p:spPr>
          <a:xfrm>
            <a:off x="6896554" y="1752600"/>
            <a:ext cx="1561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Android</a:t>
            </a:r>
            <a:endParaRPr lang="he-IL" sz="2800" b="1" dirty="0"/>
          </a:p>
        </p:txBody>
      </p:sp>
      <p:sp>
        <p:nvSpPr>
          <p:cNvPr id="26" name="Content Placeholder 9"/>
          <p:cNvSpPr txBox="1">
            <a:spLocks/>
          </p:cNvSpPr>
          <p:nvPr/>
        </p:nvSpPr>
        <p:spPr>
          <a:xfrm>
            <a:off x="2814346" y="2057400"/>
            <a:ext cx="3586454" cy="212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US" dirty="0"/>
          </a:p>
          <a:p>
            <a:pPr marL="0" indent="0" algn="ctr" rtl="0">
              <a:buFont typeface="Arial" pitchFamily="34" charset="0"/>
              <a:buNone/>
            </a:pPr>
            <a:r>
              <a:rPr lang="en-US" dirty="0"/>
              <a:t>The game manager </a:t>
            </a:r>
          </a:p>
          <a:p>
            <a:pPr marL="0" indent="0" algn="ctr" rtl="0">
              <a:buFont typeface="Arial" pitchFamily="34" charset="0"/>
              <a:buNone/>
            </a:pPr>
            <a:r>
              <a:rPr lang="en-US" dirty="0"/>
              <a:t>will reveal the Code </a:t>
            </a:r>
          </a:p>
          <a:p>
            <a:pPr marL="0" indent="0" algn="ctr" rtl="0">
              <a:buFont typeface="Arial" pitchFamily="34" charset="0"/>
              <a:buNone/>
            </a:pPr>
            <a:r>
              <a:rPr lang="en-US" sz="3200" dirty="0">
                <a:solidFill>
                  <a:srgbClr val="FF0000"/>
                </a:solidFill>
              </a:rPr>
              <a:t>in a few minutes</a:t>
            </a:r>
            <a:endParaRPr lang="he-IL" dirty="0"/>
          </a:p>
          <a:p>
            <a:pPr>
              <a:buFont typeface="Arial" pitchFamily="34" charset="0"/>
              <a:buNone/>
            </a:pPr>
            <a:endParaRPr lang="he-IL" sz="1200" dirty="0"/>
          </a:p>
          <a:p>
            <a:pPr>
              <a:buFont typeface="Arial" pitchFamily="34" charset="0"/>
              <a:buNone/>
            </a:pPr>
            <a:endParaRPr lang="he-IL" dirty="0"/>
          </a:p>
          <a:p>
            <a:pPr>
              <a:buFont typeface="Arial" pitchFamily="34" charset="0"/>
              <a:buNone/>
            </a:pPr>
            <a:endParaRPr lang="en-GB" dirty="0"/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286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US" sz="3200" dirty="0">
                <a:solidFill>
                  <a:schemeClr val="bg1"/>
                </a:solidFill>
              </a:rPr>
              <a:t>Selecting the game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9" name="Content Placeholder 9"/>
          <p:cNvSpPr txBox="1">
            <a:spLocks/>
          </p:cNvSpPr>
          <p:nvPr/>
        </p:nvSpPr>
        <p:spPr>
          <a:xfrm>
            <a:off x="253747" y="914400"/>
            <a:ext cx="8551206" cy="1099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he-IL" sz="3200" dirty="0"/>
              <a:t> </a:t>
            </a:r>
            <a:r>
              <a:rPr lang="en-GB" sz="3200" dirty="0"/>
              <a:t>F</a:t>
            </a:r>
            <a:r>
              <a:rPr lang="en-US" sz="3200" dirty="0" err="1"/>
              <a:t>ind</a:t>
            </a:r>
            <a:r>
              <a:rPr lang="en-US" sz="3200" dirty="0"/>
              <a:t> your game</a:t>
            </a:r>
            <a:r>
              <a:rPr lang="en-GB" sz="3200" dirty="0"/>
              <a:t> </a:t>
            </a:r>
            <a:r>
              <a:rPr lang="en-US" sz="3200" dirty="0"/>
              <a:t>by the Game Code</a:t>
            </a:r>
          </a:p>
          <a:p>
            <a:pPr>
              <a:buFont typeface="Arial" pitchFamily="34" charset="0"/>
              <a:buNone/>
            </a:pPr>
            <a:endParaRPr lang="en-U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110" y="2227821"/>
            <a:ext cx="2438290" cy="3966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Arrow Connector 4"/>
          <p:cNvCxnSpPr/>
          <p:nvPr/>
        </p:nvCxnSpPr>
        <p:spPr>
          <a:xfrm>
            <a:off x="6096000" y="3459104"/>
            <a:ext cx="2057400" cy="908166"/>
          </a:xfrm>
          <a:prstGeom prst="straightConnector1">
            <a:avLst/>
          </a:prstGeom>
          <a:ln w="730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47" y="2212656"/>
            <a:ext cx="259080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Straight Arrow Connector 4"/>
          <p:cNvCxnSpPr/>
          <p:nvPr/>
        </p:nvCxnSpPr>
        <p:spPr>
          <a:xfrm flipH="1">
            <a:off x="2514600" y="4367270"/>
            <a:ext cx="1104900" cy="732522"/>
          </a:xfrm>
          <a:prstGeom prst="straightConnector1">
            <a:avLst/>
          </a:prstGeom>
          <a:ln w="730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671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7">
  <a:themeElements>
    <a:clrScheme name="Treasure hit">
      <a:dk1>
        <a:srgbClr val="554135"/>
      </a:dk1>
      <a:lt1>
        <a:srgbClr val="EEEDE6"/>
      </a:lt1>
      <a:dk2>
        <a:srgbClr val="60B99A"/>
      </a:dk2>
      <a:lt2>
        <a:srgbClr val="EEEDE6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Theme7</Template>
  <TotalTime>4723</TotalTime>
  <Words>1115</Words>
  <Application>Microsoft Office PowerPoint</Application>
  <PresentationFormat>On-screen Show (4:3)</PresentationFormat>
  <Paragraphs>215</Paragraphs>
  <Slides>26</Slides>
  <Notes>24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Theme7</vt:lpstr>
      <vt:lpstr>PowerPoint Presentation</vt:lpstr>
      <vt:lpstr>How to plAy</vt:lpstr>
      <vt:lpstr>Preparing for the game</vt:lpstr>
      <vt:lpstr>The game flow</vt:lpstr>
      <vt:lpstr>Preparing for the game</vt:lpstr>
      <vt:lpstr>Preparing for the game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Enjoy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חפש את המטמון – הנחיות לשחקנים</dc:title>
  <dc:creator>ROTEM ISRAEL</dc:creator>
  <cp:lastModifiedBy>work</cp:lastModifiedBy>
  <cp:revision>405</cp:revision>
  <dcterms:created xsi:type="dcterms:W3CDTF">2013-11-12T18:11:31Z</dcterms:created>
  <dcterms:modified xsi:type="dcterms:W3CDTF">2020-02-26T13:20:03Z</dcterms:modified>
</cp:coreProperties>
</file>